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67" r:id="rId4"/>
    <p:sldId id="278" r:id="rId5"/>
    <p:sldId id="292" r:id="rId6"/>
    <p:sldId id="271" r:id="rId7"/>
    <p:sldId id="272" r:id="rId8"/>
    <p:sldId id="273" r:id="rId9"/>
    <p:sldId id="275" r:id="rId10"/>
    <p:sldId id="268" r:id="rId11"/>
    <p:sldId id="293" r:id="rId12"/>
    <p:sldId id="295" r:id="rId13"/>
    <p:sldId id="294" r:id="rId14"/>
    <p:sldId id="259" r:id="rId15"/>
    <p:sldId id="296" r:id="rId16"/>
    <p:sldId id="286" r:id="rId1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168"/>
    <a:srgbClr val="37BDA4"/>
    <a:srgbClr val="DC2B1C"/>
    <a:srgbClr val="1C3551"/>
    <a:srgbClr val="1F3B78"/>
    <a:srgbClr val="B4B3B3"/>
    <a:srgbClr val="017CC3"/>
    <a:srgbClr val="018CF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-642" y="-9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5A2C3A4-DF00-4537-A099-21DD46AB55E4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72623EB-384C-4584-92BA-7FE7C18B5FD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6CB542-9F81-45B4-A0F3-7B2D7D73FB6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779FF-559B-4449-A810-F8581B2BDA4D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EB5E1-2D7D-4893-8DAB-F3B3C815E5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0D01A-1389-4DB4-A6CA-1E72A151125D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1E2F1-AA22-4A65-9CCF-9FB9A405FB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01E58-D792-4405-84BD-2D0BAF80E6B3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8DB92-2950-4DE4-A973-B6F2722F50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03686-8A2F-46A9-8ECE-EBE233731B47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1A7BE-D709-4A6D-82C0-D02D32B685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6464F-53F2-4C8E-8514-7E24E6989B84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EC242-E404-4ECD-B69F-41953531524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88918-5E95-4BB8-8A00-4BF1AC019A38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E6BFB-EDBB-476E-AB91-0EF52CD90C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5C6E1-8C18-45ED-8FFB-92907B42A96B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6C3F2-9B6C-49EB-8D16-13329A90CE0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7BCD7-2F3B-4B6F-9ACF-CF4B6D7FC3EB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07A4F-7599-46AE-9B60-85F82D1081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502E-510F-407F-B606-F20729A82F7C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5AD2B-FD03-4B79-B5AC-8D1A63F64B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96668-CF8C-4837-9752-95B240B523E8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83800-6B5F-4C87-B51C-30DFAF455F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B1E13-446D-4C60-ACBD-FB058A66EEDD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3FC6F-8103-4ADC-89DB-89A92DEB0A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6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642EB7-FAED-4C12-B8F4-226DCDA195DA}" type="datetimeFigureOut">
              <a:rPr lang="ru-RU"/>
              <a:pPr>
                <a:defRPr/>
              </a:pPr>
              <a:t>03.10.2025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650097-2E2E-4C54-B074-4AECE1D510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opora.rv.ua/u-rivnomu-napratsovuyut-varianty-vyrishennya-zhytlovyh-problem-vnutrishno-peremishhenyh-lyudej/" TargetMode="External"/><Relationship Id="rId3" Type="http://schemas.openxmlformats.org/officeDocument/2006/relationships/package" Target="../embeddings/Microsoft_Word_Document1.docx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hyperlink" Target="https://drive.google.com/drive/folders/1XBF8vXkIcXHQTk0kbekxVbrpzNUax8jr?usp=shari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1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1.pn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39338" y="163513"/>
            <a:ext cx="73342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238" y="4554538"/>
            <a:ext cx="5861050" cy="23177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2184400"/>
            <a:ext cx="12225338" cy="42863"/>
          </a:xfrm>
          <a:prstGeom prst="rect">
            <a:avLst/>
          </a:prstGeom>
          <a:solidFill>
            <a:srgbClr val="1C355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1255713" y="2390775"/>
            <a:ext cx="96805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>
                <a:solidFill>
                  <a:srgbClr val="1C3551"/>
                </a:solidFill>
                <a:latin typeface="Arial Black" pitchFamily="34" charset="0"/>
              </a:rPr>
              <a:t>ЗВІТ КООРДИНАЦІЙНОЇ РАДИ</a:t>
            </a:r>
            <a:br>
              <a:rPr lang="uk-UA" sz="3200">
                <a:solidFill>
                  <a:srgbClr val="1C3551"/>
                </a:solidFill>
                <a:latin typeface="Arial Black" pitchFamily="34" charset="0"/>
              </a:rPr>
            </a:br>
            <a:r>
              <a:rPr lang="uk-UA" sz="2400">
                <a:solidFill>
                  <a:srgbClr val="1C3551"/>
                </a:solidFill>
                <a:latin typeface="Arial Black" pitchFamily="34" charset="0"/>
              </a:rPr>
              <a:t>з питань ВПО при виконавчому комітеті</a:t>
            </a:r>
            <a:br>
              <a:rPr lang="uk-UA" sz="2400">
                <a:solidFill>
                  <a:srgbClr val="1C3551"/>
                </a:solidFill>
                <a:latin typeface="Arial Black" pitchFamily="34" charset="0"/>
              </a:rPr>
            </a:br>
            <a:r>
              <a:rPr lang="uk-UA" sz="2400">
                <a:solidFill>
                  <a:srgbClr val="1C3551"/>
                </a:solidFill>
                <a:latin typeface="Arial Black" pitchFamily="34" charset="0"/>
              </a:rPr>
              <a:t>Рівненської міської ради</a:t>
            </a:r>
            <a:br>
              <a:rPr lang="uk-UA" sz="2400">
                <a:solidFill>
                  <a:srgbClr val="1C3551"/>
                </a:solidFill>
                <a:latin typeface="Arial Black" pitchFamily="34" charset="0"/>
              </a:rPr>
            </a:br>
            <a:r>
              <a:rPr lang="uk-UA" sz="2400">
                <a:solidFill>
                  <a:srgbClr val="1C3551"/>
                </a:solidFill>
                <a:latin typeface="Arial Black" pitchFamily="34" charset="0"/>
              </a:rPr>
              <a:t>за 2024 рік</a:t>
            </a:r>
            <a:endParaRPr lang="ru-RU">
              <a:latin typeface="Calibri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-15875" y="4165600"/>
            <a:ext cx="12223750" cy="42863"/>
          </a:xfrm>
          <a:prstGeom prst="rect">
            <a:avLst/>
          </a:prstGeom>
          <a:solidFill>
            <a:srgbClr val="1C355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7772400" y="6532563"/>
            <a:ext cx="996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400">
                <a:solidFill>
                  <a:schemeClr val="bg1"/>
                </a:solidFill>
                <a:latin typeface="Calibri" pitchFamily="34" charset="0"/>
              </a:rPr>
              <a:t>Рівне 2025</a:t>
            </a:r>
            <a:endParaRPr lang="ru-RU" sz="1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063" y="161925"/>
            <a:ext cx="696912" cy="7667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8834511" y="5539128"/>
            <a:ext cx="3371555" cy="1332940"/>
          </a:xfrm>
          <a:prstGeom prst="rect">
            <a:avLst/>
          </a:prstGeom>
        </p:spPr>
      </p:pic>
      <p:sp>
        <p:nvSpPr>
          <p:cNvPr id="24579" name="Прямоугольник 8"/>
          <p:cNvSpPr>
            <a:spLocks noChangeArrowheads="1"/>
          </p:cNvSpPr>
          <p:nvPr/>
        </p:nvSpPr>
        <p:spPr bwMode="auto">
          <a:xfrm>
            <a:off x="1266825" y="993775"/>
            <a:ext cx="3327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1C3551"/>
                </a:solidFill>
                <a:latin typeface="Calibri" pitchFamily="34" charset="0"/>
              </a:rPr>
              <a:t> </a:t>
            </a:r>
            <a:r>
              <a:rPr lang="ru-RU" sz="3600" b="1" i="1">
                <a:solidFill>
                  <a:srgbClr val="DC2B1C"/>
                </a:solidFill>
                <a:latin typeface="Calibri" pitchFamily="34" charset="0"/>
              </a:rPr>
              <a:t>Є</a:t>
            </a:r>
            <a:r>
              <a:rPr lang="ru-RU" sz="2400" b="1">
                <a:solidFill>
                  <a:srgbClr val="1C3551"/>
                </a:solidFill>
                <a:latin typeface="Calibri" pitchFamily="34" charset="0"/>
              </a:rPr>
              <a:t> РЕЗУЛЬТАТ </a:t>
            </a:r>
            <a:r>
              <a:rPr lang="ru-RU" sz="3600" b="1" i="1">
                <a:solidFill>
                  <a:srgbClr val="DC2B1C"/>
                </a:solidFill>
                <a:latin typeface="Calibri" pitchFamily="34" charset="0"/>
              </a:rPr>
              <a:t>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4582" name="TextBox 12"/>
          <p:cNvSpPr txBox="1">
            <a:spLocks noChangeArrowheads="1"/>
          </p:cNvSpPr>
          <p:nvPr/>
        </p:nvSpPr>
        <p:spPr bwMode="auto">
          <a:xfrm>
            <a:off x="1266825" y="2379663"/>
            <a:ext cx="417830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Порядок виплати грошової компенсації для ВПО, які працевлаштовані на підприємствах, установах чи закладах, що є платниками податків до бюджету Рівненської громади. Компенсація здійснюватиметься в розмірі сплаченого ними податку з доходів фізичних осіб.</a:t>
            </a:r>
          </a:p>
        </p:txBody>
      </p:sp>
      <p:grpSp>
        <p:nvGrpSpPr>
          <p:cNvPr id="24583" name="Группа 6"/>
          <p:cNvGrpSpPr>
            <a:grpSpLocks/>
          </p:cNvGrpSpPr>
          <p:nvPr/>
        </p:nvGrpSpPr>
        <p:grpSpPr bwMode="auto">
          <a:xfrm>
            <a:off x="6594475" y="1168400"/>
            <a:ext cx="5041900" cy="3429000"/>
            <a:chOff x="6948322" y="1257226"/>
            <a:chExt cx="5041900" cy="3429000"/>
          </a:xfrm>
        </p:grpSpPr>
        <p:pic>
          <p:nvPicPr>
            <p:cNvPr id="6" name="Рисунок 5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9660" y="1479476"/>
              <a:ext cx="3978275" cy="24733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Рисунок 2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8322" y="1257226"/>
              <a:ext cx="5041900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4584" name="TextBox 16"/>
          <p:cNvSpPr txBox="1">
            <a:spLocks noChangeArrowheads="1"/>
          </p:cNvSpPr>
          <p:nvPr/>
        </p:nvSpPr>
        <p:spPr bwMode="auto">
          <a:xfrm>
            <a:off x="1266825" y="1731963"/>
            <a:ext cx="38687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ІНІЦІАТИВА 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СЕКРЕТАРЯ РІВНЕНСЬКОЇ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МІСЬКОЇ РАДИ ВІКТОРА ШАКИРЗЯНА</a:t>
            </a:r>
          </a:p>
        </p:txBody>
      </p:sp>
      <p:sp>
        <p:nvSpPr>
          <p:cNvPr id="24585" name="TextBox 17"/>
          <p:cNvSpPr txBox="1">
            <a:spLocks noChangeArrowheads="1"/>
          </p:cNvSpPr>
          <p:nvPr/>
        </p:nvSpPr>
        <p:spPr bwMode="auto">
          <a:xfrm>
            <a:off x="6607175" y="4746625"/>
            <a:ext cx="5041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Членами Ради ВПО розроблено програму електронного обліку. Програма готова до роботи.</a:t>
            </a:r>
          </a:p>
        </p:txBody>
      </p:sp>
      <p:sp>
        <p:nvSpPr>
          <p:cNvPr id="24586" name="TextBox 14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7"/>
          <a:srcRect b="28238"/>
          <a:stretch/>
        </p:blipFill>
        <p:spPr>
          <a:xfrm>
            <a:off x="1036638" y="4659313"/>
            <a:ext cx="4329112" cy="219868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9" name="Object 55"/>
          <p:cNvGraphicFramePr>
            <a:graphicFrameLocks noChangeAspect="1"/>
          </p:cNvGraphicFramePr>
          <p:nvPr/>
        </p:nvGraphicFramePr>
        <p:xfrm>
          <a:off x="10266363" y="2022475"/>
          <a:ext cx="1560512" cy="2416175"/>
        </p:xfrm>
        <a:graphic>
          <a:graphicData uri="http://schemas.openxmlformats.org/presentationml/2006/ole">
            <p:oleObj spid="_x0000_s1079" name="Document" r:id="rId3" imgW="5934816" imgH="9193801" progId="">
              <p:embed/>
            </p:oleObj>
          </a:graphicData>
        </a:graphic>
      </p:graphicFrame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9964139" y="5985724"/>
            <a:ext cx="2241927" cy="88634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82" name="Рисунок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313" y="2409825"/>
            <a:ext cx="3811587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3" name="Прямоугольник 17"/>
          <p:cNvSpPr>
            <a:spLocks noChangeArrowheads="1"/>
          </p:cNvSpPr>
          <p:nvPr/>
        </p:nvSpPr>
        <p:spPr bwMode="auto">
          <a:xfrm>
            <a:off x="4221163" y="1660525"/>
            <a:ext cx="76057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РЕАЛІЗАЦІЯ ЖИТЛОВИХ ТА МАЙНОВИХ ПРАВ ВПО                       </a:t>
            </a:r>
            <a:r>
              <a:rPr lang="ru-RU" b="1">
                <a:solidFill>
                  <a:srgbClr val="DC2B1C"/>
                </a:solidFill>
                <a:latin typeface="Calibri" pitchFamily="34" charset="0"/>
              </a:rPr>
              <a:t>ЗРОБЛЕНО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>
            <a:off x="3932238" y="1973263"/>
            <a:ext cx="5905500" cy="4738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latin typeface="+mn-lt"/>
                <a:cs typeface="+mn-cs"/>
              </a:rPr>
              <a:t>Порядок</a:t>
            </a:r>
            <a:r>
              <a:rPr lang="ru-RU" dirty="0">
                <a:latin typeface="+mn-lt"/>
                <a:cs typeface="+mn-cs"/>
              </a:rPr>
              <a:t> надання довгострокових пільгових кредитів внутрішньо переміщеним особам та членам їх сімей на будівництво (реконструкцію) або придбання житла на території м. Рівне</a:t>
            </a:r>
            <a:endParaRPr lang="en-US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8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latin typeface="+mn-lt"/>
                <a:cs typeface="+mn-cs"/>
              </a:rPr>
              <a:t>Вивчено досвід</a:t>
            </a:r>
            <a:r>
              <a:rPr lang="ru-RU" dirty="0">
                <a:latin typeface="+mn-lt"/>
                <a:cs typeface="+mn-cs"/>
              </a:rPr>
              <a:t> вирішення житлового питання в містах: Вінниця та Житомир.</a:t>
            </a: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8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latin typeface="+mn-lt"/>
                <a:cs typeface="+mn-cs"/>
              </a:rPr>
              <a:t>Визначено </a:t>
            </a:r>
            <a:r>
              <a:rPr lang="ru-RU" dirty="0">
                <a:latin typeface="+mn-lt"/>
                <a:cs typeface="+mn-cs"/>
              </a:rPr>
              <a:t>запити та фінансові можливості ВПО у місті Рівному щодо придбання власного житла на основі власних досліджень та підсумків зустрічі-обговоренні "Як вирішити житлові проблеми внутрішньо переміщених людей«.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/Алікісійчук О.В.</a:t>
            </a:r>
            <a:r>
              <a:rPr lang="x-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депу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т</a:t>
            </a:r>
            <a:r>
              <a:rPr lang="x-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а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т</a:t>
            </a:r>
            <a:r>
              <a:rPr lang="x-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В</a:t>
            </a:r>
            <a:r>
              <a:rPr lang="x-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Р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У/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8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b="1" dirty="0">
                <a:latin typeface="+mn-lt"/>
                <a:cs typeface="+mn-cs"/>
              </a:rPr>
              <a:t>Опитування </a:t>
            </a:r>
            <a:r>
              <a:rPr lang="ru-RU" dirty="0">
                <a:latin typeface="+mn-lt"/>
                <a:cs typeface="+mn-cs"/>
              </a:rPr>
              <a:t>спільно з редакцією газети «7Днів» з метою дослідження яке саме житло потребують ВПО.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latin typeface="+mn-lt"/>
                <a:cs typeface="+mn-cs"/>
              </a:rPr>
              <a:t>Програма</a:t>
            </a:r>
            <a:r>
              <a:rPr lang="ru-RU" b="1" dirty="0">
                <a:latin typeface="+mn-lt"/>
                <a:cs typeface="+mn-cs"/>
              </a:rPr>
              <a:t> </a:t>
            </a:r>
            <a:r>
              <a:rPr lang="ru-RU" dirty="0">
                <a:latin typeface="+mn-lt"/>
                <a:cs typeface="+mn-cs"/>
              </a:rPr>
              <a:t>будівництва кооперативного житла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			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/В процесі/</a:t>
            </a:r>
            <a:endParaRPr lang="ru-RU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10706100" y="4699000"/>
            <a:ext cx="7874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  <a:hlinkClick r:id="rId8"/>
              </a:rPr>
              <a:t>URL_1</a:t>
            </a:r>
            <a:endParaRPr lang="ru-RU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/>
            </a:extLst>
          </p:cNvPr>
          <p:cNvSpPr/>
          <p:nvPr/>
        </p:nvSpPr>
        <p:spPr>
          <a:xfrm>
            <a:off x="10707688" y="5184775"/>
            <a:ext cx="787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n w="0"/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  <a:hlinkClick r:id="rId9"/>
              </a:rPr>
              <a:t>URL_2</a:t>
            </a:r>
            <a:endParaRPr lang="ru-RU" dirty="0">
              <a:ln w="0"/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89" name="TextBox 12"/>
          <p:cNvSpPr txBox="1">
            <a:spLocks noChangeArrowheads="1"/>
          </p:cNvSpPr>
          <p:nvPr/>
        </p:nvSpPr>
        <p:spPr bwMode="auto">
          <a:xfrm>
            <a:off x="1725613" y="1009650"/>
            <a:ext cx="8061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DC2B1C"/>
                </a:solidFill>
                <a:latin typeface="Calibri" pitchFamily="34" charset="0"/>
              </a:rPr>
              <a:t>ЗАХОДИ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 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ПІДГОТОВК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И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 РЕКОМЕНДАЦІЙ ЩОДО ЗАБЕЗПЕЧЕННЯ </a:t>
            </a:r>
            <a:br>
              <a:rPr lang="ru-RU" b="1">
                <a:solidFill>
                  <a:srgbClr val="1C3551"/>
                </a:solidFill>
                <a:latin typeface="Calibri" pitchFamily="34" charset="0"/>
              </a:rPr>
            </a:b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ВПО ЖИТЛОМ У РІВНЕНСЬКІЙ ГРОМАДІ</a:t>
            </a:r>
          </a:p>
          <a:p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  <p:sp>
        <p:nvSpPr>
          <p:cNvPr id="1090" name="TextBox 13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9964139" y="5985724"/>
            <a:ext cx="2241927" cy="88634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7653" name="Прямоугольник 8"/>
          <p:cNvSpPr>
            <a:spLocks noChangeArrowheads="1"/>
          </p:cNvSpPr>
          <p:nvPr/>
        </p:nvSpPr>
        <p:spPr bwMode="auto">
          <a:xfrm>
            <a:off x="8275638" y="3562350"/>
            <a:ext cx="3402012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Чи дозоляє їм розмір офіційно підтвердженого сімейного доходу придбати власне житло за умови іпотечного кредитування на 10-15 років під 3-5% річних? </a:t>
            </a:r>
          </a:p>
        </p:txBody>
      </p:sp>
      <p:sp>
        <p:nvSpPr>
          <p:cNvPr id="27654" name="Прямоугольник 10"/>
          <p:cNvSpPr>
            <a:spLocks noChangeArrowheads="1"/>
          </p:cNvSpPr>
          <p:nvPr/>
        </p:nvSpPr>
        <p:spPr bwMode="auto">
          <a:xfrm>
            <a:off x="4241800" y="2276475"/>
            <a:ext cx="32480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DC2B1C"/>
                </a:solidFill>
                <a:latin typeface="Arial Black" pitchFamily="34" charset="0"/>
              </a:rPr>
              <a:t>77,2% </a:t>
            </a:r>
            <a:r>
              <a:rPr lang="ru-RU" sz="2400" b="1">
                <a:latin typeface="Arial Black" pitchFamily="34" charset="0"/>
              </a:rPr>
              <a:t>- </a:t>
            </a:r>
            <a:r>
              <a:rPr lang="ru-RU" sz="2400" b="1">
                <a:solidFill>
                  <a:srgbClr val="1C3551"/>
                </a:solidFill>
                <a:latin typeface="Arial Black" pitchFamily="34" charset="0"/>
              </a:rPr>
              <a:t>ТАК</a:t>
            </a:r>
            <a:endParaRPr lang="ru-RU" sz="2400">
              <a:solidFill>
                <a:srgbClr val="1C3551"/>
              </a:solidFill>
              <a:latin typeface="Arial Black" pitchFamily="34" charset="0"/>
            </a:endParaRPr>
          </a:p>
        </p:txBody>
      </p:sp>
      <p:sp>
        <p:nvSpPr>
          <p:cNvPr id="27655" name="Прямоугольник 13"/>
          <p:cNvSpPr>
            <a:spLocks noChangeArrowheads="1"/>
          </p:cNvSpPr>
          <p:nvPr/>
        </p:nvSpPr>
        <p:spPr bwMode="auto">
          <a:xfrm>
            <a:off x="4173538" y="3562350"/>
            <a:ext cx="3384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Чи підтримуєте Ви ініціативу розробки та прийняття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місцевої житлової Програми?</a:t>
            </a:r>
          </a:p>
        </p:txBody>
      </p:sp>
      <p:sp>
        <p:nvSpPr>
          <p:cNvPr id="27656" name="Прямоугольник 16"/>
          <p:cNvSpPr>
            <a:spLocks noChangeArrowheads="1"/>
          </p:cNvSpPr>
          <p:nvPr/>
        </p:nvSpPr>
        <p:spPr bwMode="auto">
          <a:xfrm>
            <a:off x="8610600" y="2276475"/>
            <a:ext cx="29384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DC2B1C"/>
                </a:solidFill>
                <a:latin typeface="Arial Black" pitchFamily="34" charset="0"/>
              </a:rPr>
              <a:t>87,5%</a:t>
            </a:r>
            <a:r>
              <a:rPr lang="ru-RU" sz="4400" b="1">
                <a:latin typeface="Arial Black" pitchFamily="34" charset="0"/>
              </a:rPr>
              <a:t> </a:t>
            </a:r>
            <a:r>
              <a:rPr lang="ru-RU" sz="2400" b="1">
                <a:latin typeface="Arial Black" pitchFamily="34" charset="0"/>
              </a:rPr>
              <a:t>- </a:t>
            </a:r>
            <a:r>
              <a:rPr lang="ru-RU" sz="2400" b="1">
                <a:solidFill>
                  <a:srgbClr val="1C3551"/>
                </a:solidFill>
                <a:latin typeface="Arial Black" pitchFamily="34" charset="0"/>
              </a:rPr>
              <a:t>НІ</a:t>
            </a:r>
            <a:r>
              <a:rPr lang="ru-RU" sz="2400">
                <a:latin typeface="Arial Black" pitchFamily="34" charset="0"/>
              </a:rPr>
              <a:t> </a:t>
            </a:r>
          </a:p>
        </p:txBody>
      </p:sp>
      <p:sp>
        <p:nvSpPr>
          <p:cNvPr id="27657" name="Прямоугольник 18"/>
          <p:cNvSpPr>
            <a:spLocks noChangeArrowheads="1"/>
          </p:cNvSpPr>
          <p:nvPr/>
        </p:nvSpPr>
        <p:spPr bwMode="auto">
          <a:xfrm>
            <a:off x="1725613" y="1260475"/>
            <a:ext cx="8328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ОПИТУВАННЯ ВНУТРІШНЬОПЕРЕМІЩЕНИХ ОСІБ, ЯКІ ПРОЖИВАЮТЬ </a:t>
            </a:r>
            <a:endParaRPr lang="uk-UA" b="1">
              <a:solidFill>
                <a:srgbClr val="1C3551"/>
              </a:solidFill>
              <a:latin typeface="Calibri" pitchFamily="34" charset="0"/>
            </a:endParaRPr>
          </a:p>
          <a:p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В РІВНЕНСЬКІЙ ГРОМАДІ</a:t>
            </a:r>
          </a:p>
        </p:txBody>
      </p:sp>
      <p:pic>
        <p:nvPicPr>
          <p:cNvPr id="27658" name="Рисунок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313" y="2409825"/>
            <a:ext cx="3811587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TextBox 12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9964139" y="5985724"/>
            <a:ext cx="2241927" cy="88634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675" name="TextBox 14"/>
          <p:cNvSpPr txBox="1">
            <a:spLocks noChangeArrowheads="1"/>
          </p:cNvSpPr>
          <p:nvPr/>
        </p:nvSpPr>
        <p:spPr bwMode="auto">
          <a:xfrm>
            <a:off x="750888" y="1936750"/>
            <a:ext cx="10433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DC2B1C"/>
                </a:solidFill>
                <a:latin typeface="Calibri" pitchFamily="34" charset="0"/>
              </a:rPr>
              <a:t>ЗАХОДИ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 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ПІДГОТОВК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И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 РЕКОМЕНДАЦІЙ ЩОДО ЗАБЕЗПЕЧЕННЯ ВПО ЖИТЛОМ У РІВНЕНСЬКІЙ ГРОМАДІ</a:t>
            </a:r>
          </a:p>
          <a:p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  <p:sp>
        <p:nvSpPr>
          <p:cNvPr id="28676" name="Прямоугольник 17"/>
          <p:cNvSpPr>
            <a:spLocks noChangeArrowheads="1"/>
          </p:cNvSpPr>
          <p:nvPr/>
        </p:nvSpPr>
        <p:spPr bwMode="auto">
          <a:xfrm>
            <a:off x="1709738" y="1057275"/>
            <a:ext cx="5399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БУДІВНИЦТВО КООПЕРАТИВНОГО ЖИТЛА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</a:t>
            </a:r>
            <a:r>
              <a:rPr lang="ru-RU" b="1">
                <a:solidFill>
                  <a:srgbClr val="DC2B1C"/>
                </a:solidFill>
                <a:latin typeface="Calibri" pitchFamily="34" charset="0"/>
              </a:rPr>
              <a:t>50/50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/>
            </a:extLst>
          </p:cNvPr>
          <p:cNvSpPr txBox="1"/>
          <p:nvPr/>
        </p:nvSpPr>
        <p:spPr>
          <a:xfrm>
            <a:off x="719138" y="2459038"/>
            <a:ext cx="10787062" cy="3138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Arial" panose="020B0604020202020204" pitchFamily="34" charset="0"/>
              </a:rPr>
              <a:t>Створення обслуговуючих  кооперативів  без цілі отримання прибутку для будівництва власного житла з метою будівництва житла для ВПО за власний кошт з частковим фінансуванням на покриття оплати будівельних робіт </a:t>
            </a:r>
            <a:r>
              <a:rPr lang="ru-RU" i="1" dirty="0">
                <a:solidFill>
                  <a:schemeClr val="bg1">
                    <a:lumMod val="65000"/>
                  </a:schemeClr>
                </a:solidFill>
                <a:latin typeface="+mn-lt"/>
                <a:cs typeface="Arial" panose="020B0604020202020204" pitchFamily="34" charset="0"/>
              </a:rPr>
              <a:t>(форма_2)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ru-RU" dirty="0">
                <a:latin typeface="+mn-lt"/>
                <a:cs typeface="Arial" panose="020B0604020202020204" pitchFamily="34" charset="0"/>
              </a:rPr>
              <a:t>із державного та місцевого  бюджетів, інших джерел фінансування не заборонених  законодавством  України.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Arial" panose="020B0604020202020204" pitchFamily="34" charset="0"/>
              </a:rPr>
              <a:t>Таким  чином ВПО мають  можливість збудувати  і  отримати власне житло за доступною ціною, а держава  значно скорочує витрати на вирішення цього питання.  До  того  ж  частина  витрачених  фінансових  ресурсів  на  проектування, отримання вхідної, дозвільної документації та будівництво житлових об’єктів для ВПО повернеться  до  державного  і  місцевого  бюджетів  у  вигляді податків, додатково зменшуючи фінансове навантаження на державний і місцеві бюджети при вирішення житлової проблеми вищезазначеної категорії громадян України, які знайшли прихисток у Рівненській територіальній громаді.</a:t>
            </a:r>
          </a:p>
        </p:txBody>
      </p:sp>
      <p:sp>
        <p:nvSpPr>
          <p:cNvPr id="28680" name="TextBox 8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686868"/>
              </a:clrFrom>
              <a:clrTo>
                <a:srgbClr val="68686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9375" y="882650"/>
            <a:ext cx="43751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9964139" y="5985724"/>
            <a:ext cx="2241927" cy="88634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9700" name="Рисунок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313" y="2409825"/>
            <a:ext cx="3811587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>
            <a:off x="4146550" y="1630363"/>
            <a:ext cx="7605713" cy="4494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«Міська цільова програма забезпечення житлом внутрішньо переміщених громадян, шляхом будівництва кооперативних багатоквартирних будинків за власний кошт ВПО за умови співфінансування з міського та державного бюджетів, інших джерел фінансування не заборонених законодавством України на 2025-202_ роки». 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(надалі Програма)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atin typeface="+mn-l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1C3551"/>
                </a:solidFill>
                <a:latin typeface="+mn-lt"/>
                <a:cs typeface="+mn-cs"/>
              </a:rPr>
              <a:t>4 КРОКИ</a:t>
            </a:r>
            <a:r>
              <a:rPr lang="ru-RU" b="1" dirty="0">
                <a:solidFill>
                  <a:srgbClr val="1C3551"/>
                </a:solidFill>
                <a:latin typeface="+mn-lt"/>
                <a:cs typeface="+mn-cs"/>
              </a:rPr>
              <a:t>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solidFill>
                <a:srgbClr val="1C3551"/>
              </a:solidFill>
              <a:latin typeface="+mn-lt"/>
              <a:cs typeface="+mn-cs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Проведення консультаційних заходів з фахівцями Управління містобудування та архітектури виконавчого комітету Рівненської міської ради, та зацікавленими консалтинговими (юридичними) компаніями в сфері будівництва.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x-none" dirty="0">
                <a:latin typeface="+mn-lt"/>
                <a:cs typeface="+mn-cs"/>
              </a:rPr>
              <a:t>П</a:t>
            </a:r>
            <a:r>
              <a:rPr lang="ru-RU" dirty="0">
                <a:latin typeface="+mn-lt"/>
                <a:cs typeface="+mn-cs"/>
              </a:rPr>
              <a:t>о</a:t>
            </a:r>
            <a:r>
              <a:rPr lang="x-none" dirty="0">
                <a:latin typeface="+mn-lt"/>
                <a:cs typeface="+mn-cs"/>
              </a:rPr>
              <a:t>ш</a:t>
            </a:r>
            <a:r>
              <a:rPr lang="ru-RU" dirty="0">
                <a:latin typeface="+mn-lt"/>
                <a:cs typeface="+mn-cs"/>
              </a:rPr>
              <a:t>у</a:t>
            </a:r>
            <a:r>
              <a:rPr lang="x-none" dirty="0">
                <a:latin typeface="+mn-lt"/>
                <a:cs typeface="+mn-cs"/>
              </a:rPr>
              <a:t>к ф</a:t>
            </a:r>
            <a:r>
              <a:rPr lang="ru-RU" dirty="0">
                <a:latin typeface="+mn-lt"/>
                <a:cs typeface="+mn-cs"/>
              </a:rPr>
              <a:t>інансування розробки «Порядку співфінансування Програми» на оплату виконання будівельних робіт (Ф2).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 (в разі потреби)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Лобіювання прийняття «Порядку співфінансування» на державному рівні. 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(КМУ)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Прийняття та реалізація Програми </a:t>
            </a:r>
            <a:r>
              <a:rPr lang="ru-RU" sz="1600" i="1" dirty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rPr>
              <a:t>включно з «Порядком співфінансування»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Прямоугольник 19">
            <a:extLst>
              <a:ext uri="{FF2B5EF4-FFF2-40B4-BE49-F238E27FC236}"/>
            </a:extLst>
          </p:cNvPr>
          <p:cNvSpPr/>
          <p:nvPr/>
        </p:nvSpPr>
        <p:spPr>
          <a:xfrm>
            <a:off x="1725613" y="1182688"/>
            <a:ext cx="551973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DC2B1C"/>
                </a:solidFill>
                <a:latin typeface="+mn-lt"/>
                <a:cs typeface="+mn-cs"/>
              </a:rPr>
              <a:t>ПЛАНУЄМО </a:t>
            </a:r>
            <a:r>
              <a:rPr lang="ru-RU" b="1" dirty="0">
                <a:solidFill>
                  <a:srgbClr val="DC2B1C"/>
                </a:solidFill>
                <a:latin typeface="+mn-lt"/>
                <a:cs typeface="+mn-cs"/>
              </a:rPr>
              <a:t>НА 2025 РІК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(</a:t>
            </a:r>
            <a:r>
              <a:rPr lang="ru-RU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окрема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Програма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t>)</a:t>
            </a:r>
          </a:p>
        </p:txBody>
      </p:sp>
      <p:sp>
        <p:nvSpPr>
          <p:cNvPr id="29705" name="TextBox 10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8834511" y="5539128"/>
            <a:ext cx="3371555" cy="1332940"/>
          </a:xfrm>
          <a:prstGeom prst="rect">
            <a:avLst/>
          </a:prstGeom>
        </p:spPr>
      </p:pic>
      <p:sp>
        <p:nvSpPr>
          <p:cNvPr id="30723" name="Прямоугольник 8"/>
          <p:cNvSpPr>
            <a:spLocks noChangeArrowheads="1"/>
          </p:cNvSpPr>
          <p:nvPr/>
        </p:nvSpPr>
        <p:spPr bwMode="auto">
          <a:xfrm>
            <a:off x="1724025" y="1212850"/>
            <a:ext cx="2501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1C3551"/>
                </a:solidFill>
                <a:latin typeface="Calibri" pitchFamily="34" charset="0"/>
              </a:rPr>
              <a:t>ОПЕРАЦІЙНИЙ ПЛАН </a:t>
            </a:r>
            <a:br>
              <a:rPr lang="ru-RU" sz="2000" b="1">
                <a:solidFill>
                  <a:srgbClr val="1C3551"/>
                </a:solidFill>
                <a:latin typeface="Calibri" pitchFamily="34" charset="0"/>
              </a:rPr>
            </a:br>
            <a:r>
              <a:rPr lang="ru-RU" sz="2000" b="1">
                <a:solidFill>
                  <a:srgbClr val="1C3551"/>
                </a:solidFill>
                <a:latin typeface="Calibri" pitchFamily="34" charset="0"/>
              </a:rPr>
              <a:t>на 2025 рік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0726" name="Прямоугольник 14"/>
          <p:cNvSpPr>
            <a:spLocks noChangeArrowheads="1"/>
          </p:cNvSpPr>
          <p:nvPr/>
        </p:nvSpPr>
        <p:spPr bwMode="auto">
          <a:xfrm>
            <a:off x="1724025" y="2160588"/>
            <a:ext cx="2847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1C3551"/>
                </a:solidFill>
                <a:latin typeface="Calibri" pitchFamily="34" charset="0"/>
              </a:rPr>
              <a:t>ГОЛОВНІ ЗАВДАННЯ:</a:t>
            </a:r>
          </a:p>
        </p:txBody>
      </p:sp>
      <p:sp>
        <p:nvSpPr>
          <p:cNvPr id="30727" name="TextBox 12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724025" y="2757488"/>
            <a:ext cx="9645650" cy="2957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При формуванні операційного плану на 2025 рік будуть  визначені чотири стратегічні напрями роботи: </a:t>
            </a:r>
            <a:endParaRPr lang="x-none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програмна допомога ВПО через різноманітні заходи за участі ВПО</a:t>
            </a:r>
            <a:r>
              <a:rPr lang="x-none" dirty="0">
                <a:latin typeface="+mn-lt"/>
                <a:cs typeface="+mn-cs"/>
              </a:rPr>
              <a:t>;</a:t>
            </a:r>
            <a:r>
              <a:rPr lang="ru-RU" dirty="0">
                <a:latin typeface="+mn-lt"/>
                <a:cs typeface="+mn-cs"/>
              </a:rPr>
              <a:t> 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розвиток потенціалу ВПО різного віку і статі в РМТГ — як тих, хто прибув сюди у 2014–2015 роках, так і тих, хто перемістився внаслідок повномасштабного вторгнення у 2022 році</a:t>
            </a:r>
            <a:r>
              <a:rPr lang="x-none" dirty="0">
                <a:latin typeface="+mn-lt"/>
                <a:cs typeface="+mn-cs"/>
              </a:rPr>
              <a:t>;</a:t>
            </a:r>
            <a:r>
              <a:rPr lang="ru-RU" dirty="0">
                <a:latin typeface="+mn-lt"/>
                <a:cs typeface="+mn-cs"/>
              </a:rPr>
              <a:t> 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всебічне інформування ВПО</a:t>
            </a:r>
            <a:r>
              <a:rPr lang="x-none" dirty="0">
                <a:latin typeface="+mn-lt"/>
                <a:cs typeface="+mn-cs"/>
              </a:rPr>
              <a:t>;</a:t>
            </a:r>
            <a:endParaRPr lang="ru-RU" dirty="0">
              <a:latin typeface="+mn-lt"/>
              <a:cs typeface="+mn-cs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організаційний розвиток потужностей Координаційної Ради ВПО.</a:t>
            </a: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8834511" y="5539128"/>
            <a:ext cx="3371555" cy="1332940"/>
          </a:xfrm>
          <a:prstGeom prst="rect">
            <a:avLst/>
          </a:prstGeom>
        </p:spPr>
      </p:pic>
      <p:sp>
        <p:nvSpPr>
          <p:cNvPr id="31747" name="Прямоугольник 8"/>
          <p:cNvSpPr>
            <a:spLocks noChangeArrowheads="1"/>
          </p:cNvSpPr>
          <p:nvPr/>
        </p:nvSpPr>
        <p:spPr bwMode="auto">
          <a:xfrm>
            <a:off x="1725613" y="1025525"/>
            <a:ext cx="45862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DC2B1C"/>
                </a:solidFill>
                <a:latin typeface="Calibri" pitchFamily="34" charset="0"/>
              </a:rPr>
              <a:t>ДЯКУЄМО ЗА СПІВПРАЦЮ</a:t>
            </a:r>
            <a:r>
              <a:rPr lang="ru-RU" sz="2000" b="1">
                <a:solidFill>
                  <a:srgbClr val="DC2B1C"/>
                </a:solidFill>
                <a:latin typeface="Calibri" pitchFamily="34" charset="0"/>
              </a:rPr>
              <a:t> </a:t>
            </a:r>
            <a:r>
              <a:rPr lang="ru-RU" sz="3600" b="1" i="1">
                <a:solidFill>
                  <a:srgbClr val="DC2B1C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31748" name="Прямоугольник 1"/>
          <p:cNvSpPr>
            <a:spLocks noChangeArrowheads="1"/>
          </p:cNvSpPr>
          <p:nvPr/>
        </p:nvSpPr>
        <p:spPr bwMode="auto">
          <a:xfrm>
            <a:off x="5834063" y="3051175"/>
            <a:ext cx="2925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ТЕЛЕФОНИ: </a:t>
            </a:r>
          </a:p>
        </p:txBody>
      </p:sp>
      <p:sp>
        <p:nvSpPr>
          <p:cNvPr id="31749" name="Прямоугольник 12"/>
          <p:cNvSpPr>
            <a:spLocks noChangeArrowheads="1"/>
          </p:cNvSpPr>
          <p:nvPr/>
        </p:nvSpPr>
        <p:spPr bwMode="auto">
          <a:xfrm>
            <a:off x="5834063" y="4197350"/>
            <a:ext cx="2925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1C3551"/>
                </a:solidFill>
                <a:latin typeface="Calibri" pitchFamily="34" charset="0"/>
              </a:rPr>
              <a:t>E-MAIL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: </a:t>
            </a:r>
          </a:p>
        </p:txBody>
      </p:sp>
      <p:sp>
        <p:nvSpPr>
          <p:cNvPr id="31750" name="TextBox 16"/>
          <p:cNvSpPr txBox="1">
            <a:spLocks noChangeArrowheads="1"/>
          </p:cNvSpPr>
          <p:nvPr/>
        </p:nvSpPr>
        <p:spPr bwMode="auto">
          <a:xfrm>
            <a:off x="5834063" y="3400425"/>
            <a:ext cx="3948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Calibri" pitchFamily="34" charset="0"/>
              </a:rPr>
              <a:t>+38</a:t>
            </a:r>
            <a:r>
              <a:rPr lang="en-US">
                <a:latin typeface="Calibri" pitchFamily="34" charset="0"/>
              </a:rPr>
              <a:t>0</a:t>
            </a:r>
            <a:r>
              <a:rPr lang="uk-UA">
                <a:latin typeface="Calibri" pitchFamily="34" charset="0"/>
              </a:rPr>
              <a:t>(</a:t>
            </a:r>
            <a:r>
              <a:rPr lang="en-US">
                <a:latin typeface="Calibri" pitchFamily="34" charset="0"/>
              </a:rPr>
              <a:t>98</a:t>
            </a:r>
            <a:r>
              <a:rPr lang="uk-UA">
                <a:latin typeface="Calibri" pitchFamily="34" charset="0"/>
              </a:rPr>
              <a:t>)</a:t>
            </a:r>
            <a:r>
              <a:rPr lang="en-US">
                <a:latin typeface="Calibri" pitchFamily="34" charset="0"/>
              </a:rPr>
              <a:t>312 1731; </a:t>
            </a:r>
            <a:r>
              <a:rPr lang="uk-UA">
                <a:latin typeface="Calibri" pitchFamily="34" charset="0"/>
              </a:rPr>
              <a:t>+38</a:t>
            </a:r>
            <a:r>
              <a:rPr lang="en-US">
                <a:latin typeface="Calibri" pitchFamily="34" charset="0"/>
              </a:rPr>
              <a:t>0</a:t>
            </a:r>
            <a:r>
              <a:rPr lang="uk-UA">
                <a:latin typeface="Calibri" pitchFamily="34" charset="0"/>
              </a:rPr>
              <a:t>(</a:t>
            </a:r>
            <a:r>
              <a:rPr lang="en-US">
                <a:latin typeface="Calibri" pitchFamily="34" charset="0"/>
              </a:rPr>
              <a:t>67</a:t>
            </a:r>
            <a:r>
              <a:rPr lang="uk-UA">
                <a:latin typeface="Calibri" pitchFamily="34" charset="0"/>
              </a:rPr>
              <a:t>)</a:t>
            </a:r>
            <a:r>
              <a:rPr lang="en-US">
                <a:latin typeface="Calibri" pitchFamily="34" charset="0"/>
              </a:rPr>
              <a:t>360 4435</a:t>
            </a:r>
            <a:endParaRPr lang="ru-RU">
              <a:latin typeface="Calibri" pitchFamily="34" charset="0"/>
            </a:endParaRPr>
          </a:p>
        </p:txBody>
      </p:sp>
      <p:sp>
        <p:nvSpPr>
          <p:cNvPr id="31751" name="TextBox 17"/>
          <p:cNvSpPr txBox="1">
            <a:spLocks noChangeArrowheads="1"/>
          </p:cNvSpPr>
          <p:nvPr/>
        </p:nvSpPr>
        <p:spPr bwMode="auto">
          <a:xfrm>
            <a:off x="5834063" y="4513263"/>
            <a:ext cx="3948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grmtot2018@gmail.com</a:t>
            </a:r>
            <a:endParaRPr lang="ru-RU">
              <a:latin typeface="Calibri" pitchFamily="34" charset="0"/>
            </a:endParaRPr>
          </a:p>
        </p:txBody>
      </p:sp>
      <p:pic>
        <p:nvPicPr>
          <p:cNvPr id="6" name="Рисунок 5" descr="Телефон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675" y="3024188"/>
            <a:ext cx="720725" cy="719137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 descr="Электронная почта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9675" y="4170363"/>
            <a:ext cx="720725" cy="719137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5613" y="4179888"/>
            <a:ext cx="2020887" cy="2022475"/>
          </a:xfrm>
          <a:prstGeom prst="rect">
            <a:avLst/>
          </a:prstGeom>
          <a:effectLst>
            <a:outerShdw blurRad="330200" dist="889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613" y="1957388"/>
            <a:ext cx="2020887" cy="2022475"/>
          </a:xfrm>
          <a:prstGeom prst="rect">
            <a:avLst/>
          </a:prstGeom>
          <a:effectLst>
            <a:outerShdw blurRad="330200" dist="88900" algn="l" rotWithShape="0">
              <a:prstClr val="black">
                <a:alpha val="40000"/>
              </a:prstClr>
            </a:outerShdw>
          </a:effectLst>
        </p:spPr>
      </p:pic>
      <p:sp>
        <p:nvSpPr>
          <p:cNvPr id="31758" name="Прямоугольник 18"/>
          <p:cNvSpPr>
            <a:spLocks noChangeArrowheads="1"/>
          </p:cNvSpPr>
          <p:nvPr/>
        </p:nvSpPr>
        <p:spPr bwMode="auto">
          <a:xfrm>
            <a:off x="5834063" y="2266950"/>
            <a:ext cx="4095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>
                <a:solidFill>
                  <a:srgbClr val="1C3551"/>
                </a:solidFill>
                <a:latin typeface="Calibri" pitchFamily="34" charset="0"/>
              </a:rPr>
              <a:t>ВАША ДУМКА ВАЖЛИВА ДЛЯ НАС</a:t>
            </a:r>
            <a:endParaRPr lang="ru-RU" sz="2000" b="1">
              <a:solidFill>
                <a:srgbClr val="1C3551"/>
              </a:solidFill>
              <a:latin typeface="Calibri" pitchFamily="34" charset="0"/>
            </a:endParaRPr>
          </a:p>
        </p:txBody>
      </p:sp>
      <p:sp>
        <p:nvSpPr>
          <p:cNvPr id="31759" name="TextBox 21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Группа 2"/>
          <p:cNvGrpSpPr>
            <a:grpSpLocks/>
          </p:cNvGrpSpPr>
          <p:nvPr/>
        </p:nvGrpSpPr>
        <p:grpSpPr bwMode="auto">
          <a:xfrm>
            <a:off x="1725613" y="1430338"/>
            <a:ext cx="9247187" cy="5229225"/>
            <a:chOff x="1724900" y="1430793"/>
            <a:chExt cx="9247904" cy="5229225"/>
          </a:xfrm>
        </p:grpSpPr>
        <p:pic>
          <p:nvPicPr>
            <p:cNvPr id="4" name="Рисунок 3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4900" y="1430793"/>
              <a:ext cx="7620591" cy="522922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369" name="Рисунок 2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71825" y="2011283"/>
              <a:ext cx="1119224" cy="1163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370" name="Группа 4"/>
            <p:cNvGrpSpPr>
              <a:grpSpLocks/>
            </p:cNvGrpSpPr>
            <p:nvPr/>
          </p:nvGrpSpPr>
          <p:grpSpPr bwMode="auto">
            <a:xfrm>
              <a:off x="3687224" y="1672290"/>
              <a:ext cx="7285580" cy="1006006"/>
              <a:chOff x="3687224" y="1402159"/>
              <a:chExt cx="7285580" cy="1099157"/>
            </a:xfrm>
          </p:grpSpPr>
          <p:cxnSp>
            <p:nvCxnSpPr>
              <p:cNvPr id="42" name="Пряма сполучна лінія 33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687202" y="1401944"/>
                <a:ext cx="509627" cy="1099669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 сполучна лінія 35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96829" y="1410616"/>
                <a:ext cx="6775975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Рисунок 16" descr="Маркер">
              <a:extLst>
                <a:ext uri="{FF2B5EF4-FFF2-40B4-BE49-F238E27FC236}"/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87162" y="2524580"/>
              <a:ext cx="369916" cy="368300"/>
            </a:xfrm>
            <a:prstGeom prst="rect">
              <a:avLst/>
            </a:prstGeom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372" name="TextBox 27"/>
            <p:cNvSpPr txBox="1">
              <a:spLocks noChangeArrowheads="1"/>
            </p:cNvSpPr>
            <p:nvPr/>
          </p:nvSpPr>
          <p:spPr bwMode="auto">
            <a:xfrm>
              <a:off x="3502558" y="2221768"/>
              <a:ext cx="6943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uk-UA" sz="1400" b="1">
                  <a:solidFill>
                    <a:schemeClr val="bg1"/>
                  </a:solidFill>
                </a:rPr>
                <a:t>17890</a:t>
              </a:r>
            </a:p>
          </p:txBody>
        </p:sp>
      </p:grp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8834511" y="5539128"/>
            <a:ext cx="3371555" cy="13329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366" name="TextBox 14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  <p:sp>
        <p:nvSpPr>
          <p:cNvPr id="15367" name="Прямоугольник 1"/>
          <p:cNvSpPr>
            <a:spLocks noChangeArrowheads="1"/>
          </p:cNvSpPr>
          <p:nvPr/>
        </p:nvSpPr>
        <p:spPr bwMode="auto">
          <a:xfrm>
            <a:off x="5675313" y="1025525"/>
            <a:ext cx="54276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Кількість ВПО, що постійно перебувають на території рівненської міської ОТГ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8834511" y="5539128"/>
            <a:ext cx="3371555" cy="1332940"/>
          </a:xfrm>
          <a:prstGeom prst="rect">
            <a:avLst/>
          </a:prstGeom>
        </p:spPr>
      </p:pic>
      <p:sp>
        <p:nvSpPr>
          <p:cNvPr id="17411" name="TextBox 8"/>
          <p:cNvSpPr txBox="1">
            <a:spLocks noChangeArrowheads="1"/>
          </p:cNvSpPr>
          <p:nvPr/>
        </p:nvSpPr>
        <p:spPr bwMode="auto">
          <a:xfrm>
            <a:off x="4651375" y="1020763"/>
            <a:ext cx="688657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Координаційна рада з питань ВПО </a:t>
            </a:r>
            <a:r>
              <a:rPr lang="ru-RU">
                <a:latin typeface="Calibri" pitchFamily="34" charset="0"/>
              </a:rPr>
              <a:t>є консультативно-дорадчим органом,</a:t>
            </a:r>
            <a:r>
              <a:rPr lang="uk-UA">
                <a:latin typeface="Calibri" pitchFamily="34" charset="0"/>
              </a:rPr>
              <a:t> </a:t>
            </a:r>
            <a:r>
              <a:rPr lang="ru-RU">
                <a:latin typeface="Calibri" pitchFamily="34" charset="0"/>
              </a:rPr>
              <a:t>основними завданнями якої є налагодження співпраці з Рівненською міською радою та її виконавчим комітетом, розробка пропозицій, рекомендацій щодо вирішення проблемних питань та залучення ВПО до їх </a:t>
            </a:r>
            <a:r>
              <a:rPr lang="uk-UA">
                <a:latin typeface="Calibri" pitchFamily="34" charset="0"/>
              </a:rPr>
              <a:t>розв’язання</a:t>
            </a:r>
            <a:r>
              <a:rPr lang="ru-RU">
                <a:latin typeface="Calibri" pitchFamily="34" charset="0"/>
              </a:rPr>
              <a:t>.</a:t>
            </a:r>
          </a:p>
          <a:p>
            <a:pPr algn="just"/>
            <a:endParaRPr lang="ru-RU" sz="800">
              <a:latin typeface="Calibri" pitchFamily="34" charset="0"/>
            </a:endParaRPr>
          </a:p>
          <a:p>
            <a:pPr algn="just"/>
            <a:r>
              <a:rPr lang="uk-UA" sz="1400" i="1">
                <a:latin typeface="Calibri" pitchFamily="34" charset="0"/>
              </a:rPr>
              <a:t>👉🏻 </a:t>
            </a:r>
            <a:r>
              <a:rPr lang="ru-RU" sz="1400" i="1">
                <a:latin typeface="Calibri" pitchFamily="34" charset="0"/>
              </a:rPr>
              <a:t>Рішення № 77</a:t>
            </a:r>
            <a:r>
              <a:rPr lang="uk-UA" sz="1400" i="1">
                <a:latin typeface="Calibri" pitchFamily="34" charset="0"/>
              </a:rPr>
              <a:t> від 15.08.2023 р.</a:t>
            </a:r>
            <a:r>
              <a:rPr lang="ru-RU" sz="1400" i="1">
                <a:latin typeface="Calibri" pitchFamily="34" charset="0"/>
              </a:rPr>
              <a:t> «Про створення Координаційної ради з питань внутрішньо переміщених осіб при виконавчому комітеті Рівненської міської ради.»</a:t>
            </a:r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388" y="4535488"/>
            <a:ext cx="2879725" cy="215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0463" y="2884488"/>
            <a:ext cx="2879725" cy="20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50" y="1141413"/>
            <a:ext cx="2879725" cy="21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/>
            </a:extLst>
          </p:cNvPr>
          <p:cNvSpPr txBox="1"/>
          <p:nvPr/>
        </p:nvSpPr>
        <p:spPr>
          <a:xfrm>
            <a:off x="4651375" y="3149600"/>
            <a:ext cx="6886575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Розроблено</a:t>
            </a:r>
            <a:r>
              <a:rPr lang="ru-RU" dirty="0">
                <a:latin typeface="+mn-lt"/>
                <a:cs typeface="+mn-cs"/>
              </a:rPr>
              <a:t>: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+mn-lt"/>
                <a:cs typeface="+mn-cs"/>
              </a:rPr>
              <a:t>Стратегічний та Операційний плани;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+mn-lt"/>
                <a:cs typeface="+mn-cs"/>
              </a:rPr>
              <a:t>Міську цільову програму інтеграції ВПО у Рівненську МТГ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Проведено: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+mn-lt"/>
                <a:cs typeface="+mn-cs"/>
              </a:rPr>
              <a:t>7 засідань Координаційної ради;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+mn-lt"/>
                <a:cs typeface="+mn-cs"/>
              </a:rPr>
              <a:t>5 засідань робочих груп;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+mn-lt"/>
                <a:cs typeface="+mn-cs"/>
              </a:rPr>
              <a:t>1 горяча лінія: питання - відповіді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(спільно з «7Днів»);</a:t>
            </a:r>
            <a:endParaRPr lang="ru-RU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+mn-lt"/>
                <a:cs typeface="+mn-cs"/>
              </a:rPr>
              <a:t>5 адвокаційних заходів зі створення міської цільової програми інтеграції ВПО у Рівненську МТГ;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+mn-lt"/>
                <a:cs typeface="+mn-cs"/>
              </a:rPr>
              <a:t>Моніторингові візити до ВПО, які проживають в МТП м. Рівного;</a:t>
            </a:r>
            <a:endParaRPr lang="ru-RU" b="1" dirty="0"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+mn-lt"/>
                <a:cs typeface="+mn-cs"/>
              </a:rPr>
              <a:t>Успішні історії інтеграції ВПО у громаду м. Рівне;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latin typeface="+mn-lt"/>
                <a:cs typeface="+mn-cs"/>
              </a:rPr>
              <a:t>Ярмарок можливостей </a:t>
            </a:r>
          </a:p>
        </p:txBody>
      </p:sp>
      <p:sp>
        <p:nvSpPr>
          <p:cNvPr id="17418" name="TextBox 13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/>
          <a:srcRect b="6800"/>
          <a:stretch/>
        </p:blipFill>
        <p:spPr>
          <a:xfrm>
            <a:off x="1519238" y="4557713"/>
            <a:ext cx="2938462" cy="1939925"/>
          </a:xfrm>
          <a:prstGeom prst="rect">
            <a:avLst/>
          </a:prstGeom>
          <a:ln>
            <a:noFill/>
          </a:ln>
          <a:effectLst>
            <a:outerShdw blurRad="114300" dist="1016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338" y="4557713"/>
            <a:ext cx="2932112" cy="1939925"/>
          </a:xfrm>
          <a:prstGeom prst="rect">
            <a:avLst/>
          </a:prstGeom>
          <a:ln>
            <a:noFill/>
          </a:ln>
          <a:effectLst>
            <a:outerShdw blurRad="114300" dist="1016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56"/>
          <a:stretch/>
        </p:blipFill>
        <p:spPr>
          <a:xfrm>
            <a:off x="4670425" y="4557713"/>
            <a:ext cx="2898775" cy="1939925"/>
          </a:xfrm>
          <a:prstGeom prst="rect">
            <a:avLst/>
          </a:prstGeom>
          <a:ln>
            <a:noFill/>
          </a:ln>
          <a:effectLst>
            <a:outerShdw blurRad="114300" dist="1016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8834511" y="5539128"/>
            <a:ext cx="3371555" cy="1332940"/>
          </a:xfrm>
          <a:prstGeom prst="rect">
            <a:avLst/>
          </a:prstGeom>
          <a:effectLst/>
        </p:spPr>
      </p:pic>
      <p:sp>
        <p:nvSpPr>
          <p:cNvPr id="18438" name="Прямоугольник 8"/>
          <p:cNvSpPr>
            <a:spLocks noChangeArrowheads="1"/>
          </p:cNvSpPr>
          <p:nvPr/>
        </p:nvSpPr>
        <p:spPr bwMode="auto">
          <a:xfrm>
            <a:off x="1725613" y="1055688"/>
            <a:ext cx="5073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ЧЛЕНИ КООРДИНАЦІЙНОЇ РАДИ ПРЕДСТАВЛЯЛИ </a:t>
            </a:r>
            <a:br>
              <a:rPr lang="ru-RU" b="1">
                <a:solidFill>
                  <a:srgbClr val="1C3551"/>
                </a:solidFill>
                <a:latin typeface="Calibri" pitchFamily="34" charset="0"/>
              </a:rPr>
            </a:b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ІНТЕРЕСИ «НОВИХ РІВНЯН» В ЗАХОДАХ: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441" name="TextBox 1"/>
          <p:cNvSpPr txBox="1">
            <a:spLocks noChangeArrowheads="1"/>
          </p:cNvSpPr>
          <p:nvPr/>
        </p:nvSpPr>
        <p:spPr bwMode="auto">
          <a:xfrm>
            <a:off x="1441450" y="1830388"/>
            <a:ext cx="9342438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І-й Всеукраїнський Форум Рад ВПО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Західноукраїнський Форум Рад ВПО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Всеукраїнський Форум ментального здоров’я «Стійкість людини – стійкість системи»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Заходи Представництва Омбудсмена у Рівненській області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Форум до Міжнародного дня біженців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Локальний форум «Інтеграція та розвиток ВПО в Рівненській міській ТГ»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Локальний форум спільнот «Соціальна згуртованість: всі різні, всі цінні»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Захід до 10-тої  річниці  Дня кримського спротиву російській окупації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Круглий стіл «Перешкоди економічної спроможності  ВПО на шляху інтеграції  в громади»</a:t>
            </a:r>
          </a:p>
        </p:txBody>
      </p:sp>
      <p:sp>
        <p:nvSpPr>
          <p:cNvPr id="18442" name="TextBox 9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8834511" y="5539128"/>
            <a:ext cx="3371555" cy="1332940"/>
          </a:xfrm>
          <a:prstGeom prst="rect">
            <a:avLst/>
          </a:prstGeom>
        </p:spPr>
      </p:pic>
      <p:sp>
        <p:nvSpPr>
          <p:cNvPr id="19459" name="Прямоугольник 8"/>
          <p:cNvSpPr>
            <a:spLocks noChangeArrowheads="1"/>
          </p:cNvSpPr>
          <p:nvPr/>
        </p:nvSpPr>
        <p:spPr bwMode="auto">
          <a:xfrm>
            <a:off x="1725613" y="1223963"/>
            <a:ext cx="7580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НАШІ ПАРТНЕРИ: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1444625" y="1695450"/>
            <a:ext cx="781208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Представництво Уповноваженого ВРУ з прав людини в Рівненській області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Координаційний центр підтримки ВПО «Луганщина Моя»</a:t>
            </a:r>
            <a:endParaRPr lang="uk-UA">
              <a:latin typeface="Calibri" pitchFamily="34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Центр підтримки переселенців «ЯМаріуполь»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ГО «Всеукраїнське об’єднання переселенців»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ГО «Експертний центр з прав людини»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ГО «Україна – моя сім’я»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</a:rPr>
              <a:t>FutUkraine Centre</a:t>
            </a:r>
            <a:endParaRPr lang="ru-RU">
              <a:latin typeface="Calibri" pitchFamily="34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ГО «КримСОС»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>
                <a:latin typeface="Calibri" pitchFamily="34" charset="0"/>
              </a:rPr>
              <a:t>БО «БФ «</a:t>
            </a:r>
            <a:r>
              <a:rPr lang="en-US">
                <a:latin typeface="Calibri" pitchFamily="34" charset="0"/>
              </a:rPr>
              <a:t>SSS»</a:t>
            </a:r>
            <a:endParaRPr lang="ru-RU">
              <a:latin typeface="Calibri" pitchFamily="34" charset="0"/>
            </a:endParaRPr>
          </a:p>
          <a:p>
            <a:pPr marL="285750" indent="-285750">
              <a:buFont typeface="Courier New" pitchFamily="49" charset="0"/>
              <a:buChar char="o"/>
            </a:pPr>
            <a:r>
              <a:rPr lang="en-US">
                <a:latin typeface="Calibri" pitchFamily="34" charset="0"/>
              </a:rPr>
              <a:t>IREX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  <p:grpSp>
        <p:nvGrpSpPr>
          <p:cNvPr id="13" name="Группа 12">
            <a:extLst>
              <a:ext uri="{FF2B5EF4-FFF2-40B4-BE49-F238E27FC236}"/>
            </a:extLst>
          </p:cNvPr>
          <p:cNvGrpSpPr/>
          <p:nvPr/>
        </p:nvGrpSpPr>
        <p:grpSpPr>
          <a:xfrm>
            <a:off x="8500769" y="5108664"/>
            <a:ext cx="1975297" cy="604173"/>
            <a:chOff x="4585880" y="1316561"/>
            <a:chExt cx="4898625" cy="149831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4" name="Полилиния: фигура 1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439476" y="1979047"/>
              <a:ext cx="4033094" cy="750113"/>
            </a:xfrm>
            <a:custGeom>
              <a:avLst/>
              <a:gdLst>
                <a:gd name="connsiteX0" fmla="*/ 3064278 w 4033094"/>
                <a:gd name="connsiteY0" fmla="*/ 34652 h 750113"/>
                <a:gd name="connsiteX1" fmla="*/ 3024021 w 4033094"/>
                <a:gd name="connsiteY1" fmla="*/ 41786 h 750113"/>
                <a:gd name="connsiteX2" fmla="*/ 3006185 w 4033094"/>
                <a:gd name="connsiteY2" fmla="*/ 67265 h 750113"/>
                <a:gd name="connsiteX3" fmla="*/ 3001089 w 4033094"/>
                <a:gd name="connsiteY3" fmla="*/ 122301 h 750113"/>
                <a:gd name="connsiteX4" fmla="*/ 3001089 w 4033094"/>
                <a:gd name="connsiteY4" fmla="*/ 373018 h 750113"/>
                <a:gd name="connsiteX5" fmla="*/ 3044914 w 4033094"/>
                <a:gd name="connsiteY5" fmla="*/ 373018 h 750113"/>
                <a:gd name="connsiteX6" fmla="*/ 3159571 w 4033094"/>
                <a:gd name="connsiteY6" fmla="*/ 328684 h 750113"/>
                <a:gd name="connsiteX7" fmla="*/ 3190656 w 4033094"/>
                <a:gd name="connsiteY7" fmla="*/ 203835 h 750113"/>
                <a:gd name="connsiteX8" fmla="*/ 3161100 w 4033094"/>
                <a:gd name="connsiteY8" fmla="*/ 77457 h 750113"/>
                <a:gd name="connsiteX9" fmla="*/ 3064278 w 4033094"/>
                <a:gd name="connsiteY9" fmla="*/ 34652 h 750113"/>
                <a:gd name="connsiteX10" fmla="*/ 3467452 w 4033094"/>
                <a:gd name="connsiteY10" fmla="*/ 14268 h 750113"/>
                <a:gd name="connsiteX11" fmla="*/ 3799703 w 4033094"/>
                <a:gd name="connsiteY11" fmla="*/ 17326 h 750113"/>
                <a:gd name="connsiteX12" fmla="*/ 4012711 w 4033094"/>
                <a:gd name="connsiteY12" fmla="*/ 14268 h 750113"/>
                <a:gd name="connsiteX13" fmla="*/ 4005577 w 4033094"/>
                <a:gd name="connsiteY13" fmla="*/ 165106 h 750113"/>
                <a:gd name="connsiteX14" fmla="*/ 4008634 w 4033094"/>
                <a:gd name="connsiteY14" fmla="*/ 234410 h 750113"/>
                <a:gd name="connsiteX15" fmla="*/ 3985193 w 4033094"/>
                <a:gd name="connsiteY15" fmla="*/ 234410 h 750113"/>
                <a:gd name="connsiteX16" fmla="*/ 3930158 w 4033094"/>
                <a:gd name="connsiteY16" fmla="*/ 81534 h 750113"/>
                <a:gd name="connsiteX17" fmla="*/ 3818048 w 4033094"/>
                <a:gd name="connsiteY17" fmla="*/ 37709 h 750113"/>
                <a:gd name="connsiteX18" fmla="*/ 3776262 w 4033094"/>
                <a:gd name="connsiteY18" fmla="*/ 37709 h 750113"/>
                <a:gd name="connsiteX19" fmla="*/ 3730400 w 4033094"/>
                <a:gd name="connsiteY19" fmla="*/ 42805 h 750113"/>
                <a:gd name="connsiteX20" fmla="*/ 3711035 w 4033094"/>
                <a:gd name="connsiteY20" fmla="*/ 62679 h 750113"/>
                <a:gd name="connsiteX21" fmla="*/ 3705939 w 4033094"/>
                <a:gd name="connsiteY21" fmla="*/ 110071 h 750113"/>
                <a:gd name="connsiteX22" fmla="*/ 3705939 w 4033094"/>
                <a:gd name="connsiteY22" fmla="*/ 362826 h 750113"/>
                <a:gd name="connsiteX23" fmla="*/ 3738553 w 4033094"/>
                <a:gd name="connsiteY23" fmla="*/ 362826 h 750113"/>
                <a:gd name="connsiteX24" fmla="*/ 3820596 w 4033094"/>
                <a:gd name="connsiteY24" fmla="*/ 323078 h 750113"/>
                <a:gd name="connsiteX25" fmla="*/ 3859834 w 4033094"/>
                <a:gd name="connsiteY25" fmla="*/ 228295 h 750113"/>
                <a:gd name="connsiteX26" fmla="*/ 3883276 w 4033094"/>
                <a:gd name="connsiteY26" fmla="*/ 228295 h 750113"/>
                <a:gd name="connsiteX27" fmla="*/ 3880218 w 4033094"/>
                <a:gd name="connsiteY27" fmla="*/ 324097 h 750113"/>
                <a:gd name="connsiteX28" fmla="*/ 3880218 w 4033094"/>
                <a:gd name="connsiteY28" fmla="*/ 373018 h 750113"/>
                <a:gd name="connsiteX29" fmla="*/ 3886333 w 4033094"/>
                <a:gd name="connsiteY29" fmla="*/ 517741 h 750113"/>
                <a:gd name="connsiteX30" fmla="*/ 3862892 w 4033094"/>
                <a:gd name="connsiteY30" fmla="*/ 517741 h 750113"/>
                <a:gd name="connsiteX31" fmla="*/ 3738553 w 4033094"/>
                <a:gd name="connsiteY31" fmla="*/ 383210 h 750113"/>
                <a:gd name="connsiteX32" fmla="*/ 3705939 w 4033094"/>
                <a:gd name="connsiteY32" fmla="*/ 383210 h 750113"/>
                <a:gd name="connsiteX33" fmla="*/ 3705939 w 4033094"/>
                <a:gd name="connsiteY33" fmla="*/ 640042 h 750113"/>
                <a:gd name="connsiteX34" fmla="*/ 3711035 w 4033094"/>
                <a:gd name="connsiteY34" fmla="*/ 687433 h 750113"/>
                <a:gd name="connsiteX35" fmla="*/ 3730400 w 4033094"/>
                <a:gd name="connsiteY35" fmla="*/ 707307 h 750113"/>
                <a:gd name="connsiteX36" fmla="*/ 3776262 w 4033094"/>
                <a:gd name="connsiteY36" fmla="*/ 712403 h 750113"/>
                <a:gd name="connsiteX37" fmla="*/ 3826202 w 4033094"/>
                <a:gd name="connsiteY37" fmla="*/ 712403 h 750113"/>
                <a:gd name="connsiteX38" fmla="*/ 3942898 w 4033094"/>
                <a:gd name="connsiteY38" fmla="*/ 662973 h 750113"/>
                <a:gd name="connsiteX39" fmla="*/ 4005577 w 4033094"/>
                <a:gd name="connsiteY39" fmla="*/ 495319 h 750113"/>
                <a:gd name="connsiteX40" fmla="*/ 4029018 w 4033094"/>
                <a:gd name="connsiteY40" fmla="*/ 495319 h 750113"/>
                <a:gd name="connsiteX41" fmla="*/ 4025960 w 4033094"/>
                <a:gd name="connsiteY41" fmla="*/ 580930 h 750113"/>
                <a:gd name="connsiteX42" fmla="*/ 4033094 w 4033094"/>
                <a:gd name="connsiteY42" fmla="*/ 735844 h 750113"/>
                <a:gd name="connsiteX43" fmla="*/ 3799703 w 4033094"/>
                <a:gd name="connsiteY43" fmla="*/ 732787 h 750113"/>
                <a:gd name="connsiteX44" fmla="*/ 3467452 w 4033094"/>
                <a:gd name="connsiteY44" fmla="*/ 735844 h 750113"/>
                <a:gd name="connsiteX45" fmla="*/ 3467452 w 4033094"/>
                <a:gd name="connsiteY45" fmla="*/ 715461 h 750113"/>
                <a:gd name="connsiteX46" fmla="*/ 3516882 w 4033094"/>
                <a:gd name="connsiteY46" fmla="*/ 707307 h 750113"/>
                <a:gd name="connsiteX47" fmla="*/ 3538285 w 4033094"/>
                <a:gd name="connsiteY47" fmla="*/ 683866 h 750113"/>
                <a:gd name="connsiteX48" fmla="*/ 3543890 w 4033094"/>
                <a:gd name="connsiteY48" fmla="*/ 627812 h 750113"/>
                <a:gd name="connsiteX49" fmla="*/ 3543890 w 4033094"/>
                <a:gd name="connsiteY49" fmla="*/ 122301 h 750113"/>
                <a:gd name="connsiteX50" fmla="*/ 3538285 w 4033094"/>
                <a:gd name="connsiteY50" fmla="*/ 66246 h 750113"/>
                <a:gd name="connsiteX51" fmla="*/ 3516882 w 4033094"/>
                <a:gd name="connsiteY51" fmla="*/ 42805 h 750113"/>
                <a:gd name="connsiteX52" fmla="*/ 3467452 w 4033094"/>
                <a:gd name="connsiteY52" fmla="*/ 34652 h 750113"/>
                <a:gd name="connsiteX53" fmla="*/ 2762603 w 4033094"/>
                <a:gd name="connsiteY53" fmla="*/ 14268 h 750113"/>
                <a:gd name="connsiteX54" fmla="*/ 2917517 w 4033094"/>
                <a:gd name="connsiteY54" fmla="*/ 17326 h 750113"/>
                <a:gd name="connsiteX55" fmla="*/ 3030645 w 4033094"/>
                <a:gd name="connsiteY55" fmla="*/ 16307 h 750113"/>
                <a:gd name="connsiteX56" fmla="*/ 3077528 w 4033094"/>
                <a:gd name="connsiteY56" fmla="*/ 15287 h 750113"/>
                <a:gd name="connsiteX57" fmla="*/ 3289006 w 4033094"/>
                <a:gd name="connsiteY57" fmla="*/ 61150 h 750113"/>
                <a:gd name="connsiteX58" fmla="*/ 3359839 w 4033094"/>
                <a:gd name="connsiteY58" fmla="*/ 192624 h 750113"/>
                <a:gd name="connsiteX59" fmla="*/ 3306842 w 4033094"/>
                <a:gd name="connsiteY59" fmla="*/ 320021 h 750113"/>
                <a:gd name="connsiteX60" fmla="*/ 3131544 w 4033094"/>
                <a:gd name="connsiteY60" fmla="*/ 389325 h 750113"/>
                <a:gd name="connsiteX61" fmla="*/ 3268113 w 4033094"/>
                <a:gd name="connsiteY61" fmla="*/ 429073 h 750113"/>
                <a:gd name="connsiteX62" fmla="*/ 3326206 w 4033094"/>
                <a:gd name="connsiteY62" fmla="*/ 523856 h 750113"/>
                <a:gd name="connsiteX63" fmla="*/ 3349648 w 4033094"/>
                <a:gd name="connsiteY63" fmla="*/ 628831 h 750113"/>
                <a:gd name="connsiteX64" fmla="*/ 3368502 w 4033094"/>
                <a:gd name="connsiteY64" fmla="*/ 685905 h 750113"/>
                <a:gd name="connsiteX65" fmla="*/ 3398568 w 4033094"/>
                <a:gd name="connsiteY65" fmla="*/ 702211 h 750113"/>
                <a:gd name="connsiteX66" fmla="*/ 3419461 w 4033094"/>
                <a:gd name="connsiteY66" fmla="*/ 696096 h 750113"/>
                <a:gd name="connsiteX67" fmla="*/ 3439335 w 4033094"/>
                <a:gd name="connsiteY67" fmla="*/ 678770 h 750113"/>
                <a:gd name="connsiteX68" fmla="*/ 3453603 w 4033094"/>
                <a:gd name="connsiteY68" fmla="*/ 691000 h 750113"/>
                <a:gd name="connsiteX69" fmla="*/ 3394491 w 4033094"/>
                <a:gd name="connsiteY69" fmla="*/ 736354 h 750113"/>
                <a:gd name="connsiteX70" fmla="*/ 3318053 w 4033094"/>
                <a:gd name="connsiteY70" fmla="*/ 750113 h 750113"/>
                <a:gd name="connsiteX71" fmla="*/ 3224798 w 4033094"/>
                <a:gd name="connsiteY71" fmla="*/ 725143 h 750113"/>
                <a:gd name="connsiteX72" fmla="*/ 3180464 w 4033094"/>
                <a:gd name="connsiteY72" fmla="*/ 640042 h 750113"/>
                <a:gd name="connsiteX73" fmla="*/ 3162119 w 4033094"/>
                <a:gd name="connsiteY73" fmla="*/ 538124 h 750113"/>
                <a:gd name="connsiteX74" fmla="*/ 3130015 w 4033094"/>
                <a:gd name="connsiteY74" fmla="*/ 428563 h 750113"/>
                <a:gd name="connsiteX75" fmla="*/ 3067336 w 4033094"/>
                <a:gd name="connsiteY75" fmla="*/ 393401 h 750113"/>
                <a:gd name="connsiteX76" fmla="*/ 3001089 w 4033094"/>
                <a:gd name="connsiteY76" fmla="*/ 393401 h 750113"/>
                <a:gd name="connsiteX77" fmla="*/ 3001089 w 4033094"/>
                <a:gd name="connsiteY77" fmla="*/ 627812 h 750113"/>
                <a:gd name="connsiteX78" fmla="*/ 3006695 w 4033094"/>
                <a:gd name="connsiteY78" fmla="*/ 683866 h 750113"/>
                <a:gd name="connsiteX79" fmla="*/ 3027588 w 4033094"/>
                <a:gd name="connsiteY79" fmla="*/ 707307 h 750113"/>
                <a:gd name="connsiteX80" fmla="*/ 3077528 w 4033094"/>
                <a:gd name="connsiteY80" fmla="*/ 715461 h 750113"/>
                <a:gd name="connsiteX81" fmla="*/ 3077528 w 4033094"/>
                <a:gd name="connsiteY81" fmla="*/ 735844 h 750113"/>
                <a:gd name="connsiteX82" fmla="*/ 2923632 w 4033094"/>
                <a:gd name="connsiteY82" fmla="*/ 732787 h 750113"/>
                <a:gd name="connsiteX83" fmla="*/ 2762603 w 4033094"/>
                <a:gd name="connsiteY83" fmla="*/ 735844 h 750113"/>
                <a:gd name="connsiteX84" fmla="*/ 2762603 w 4033094"/>
                <a:gd name="connsiteY84" fmla="*/ 715461 h 750113"/>
                <a:gd name="connsiteX85" fmla="*/ 2812033 w 4033094"/>
                <a:gd name="connsiteY85" fmla="*/ 707307 h 750113"/>
                <a:gd name="connsiteX86" fmla="*/ 2833435 w 4033094"/>
                <a:gd name="connsiteY86" fmla="*/ 683866 h 750113"/>
                <a:gd name="connsiteX87" fmla="*/ 2839041 w 4033094"/>
                <a:gd name="connsiteY87" fmla="*/ 627812 h 750113"/>
                <a:gd name="connsiteX88" fmla="*/ 2839041 w 4033094"/>
                <a:gd name="connsiteY88" fmla="*/ 122301 h 750113"/>
                <a:gd name="connsiteX89" fmla="*/ 2833435 w 4033094"/>
                <a:gd name="connsiteY89" fmla="*/ 66246 h 750113"/>
                <a:gd name="connsiteX90" fmla="*/ 2812033 w 4033094"/>
                <a:gd name="connsiteY90" fmla="*/ 42805 h 750113"/>
                <a:gd name="connsiteX91" fmla="*/ 2762603 w 4033094"/>
                <a:gd name="connsiteY91" fmla="*/ 34652 h 750113"/>
                <a:gd name="connsiteX92" fmla="*/ 2077155 w 4033094"/>
                <a:gd name="connsiteY92" fmla="*/ 14268 h 750113"/>
                <a:gd name="connsiteX93" fmla="*/ 2392080 w 4033094"/>
                <a:gd name="connsiteY93" fmla="*/ 17326 h 750113"/>
                <a:gd name="connsiteX94" fmla="*/ 2705986 w 4033094"/>
                <a:gd name="connsiteY94" fmla="*/ 14268 h 750113"/>
                <a:gd name="connsiteX95" fmla="*/ 2698852 w 4033094"/>
                <a:gd name="connsiteY95" fmla="*/ 187528 h 750113"/>
                <a:gd name="connsiteX96" fmla="*/ 2701909 w 4033094"/>
                <a:gd name="connsiteY96" fmla="*/ 264985 h 750113"/>
                <a:gd name="connsiteX97" fmla="*/ 2678468 w 4033094"/>
                <a:gd name="connsiteY97" fmla="*/ 264985 h 750113"/>
                <a:gd name="connsiteX98" fmla="*/ 2611712 w 4033094"/>
                <a:gd name="connsiteY98" fmla="*/ 88668 h 750113"/>
                <a:gd name="connsiteX99" fmla="*/ 2496036 w 4033094"/>
                <a:gd name="connsiteY99" fmla="*/ 37709 h 750113"/>
                <a:gd name="connsiteX100" fmla="*/ 2472595 w 4033094"/>
                <a:gd name="connsiteY100" fmla="*/ 37709 h 750113"/>
                <a:gd name="connsiteX101" fmla="*/ 2472595 w 4033094"/>
                <a:gd name="connsiteY101" fmla="*/ 619658 h 750113"/>
                <a:gd name="connsiteX102" fmla="*/ 2481258 w 4033094"/>
                <a:gd name="connsiteY102" fmla="*/ 681828 h 750113"/>
                <a:gd name="connsiteX103" fmla="*/ 2511833 w 4033094"/>
                <a:gd name="connsiteY103" fmla="*/ 707817 h 750113"/>
                <a:gd name="connsiteX104" fmla="*/ 2581646 w 4033094"/>
                <a:gd name="connsiteY104" fmla="*/ 715461 h 750113"/>
                <a:gd name="connsiteX105" fmla="*/ 2581646 w 4033094"/>
                <a:gd name="connsiteY105" fmla="*/ 735844 h 750113"/>
                <a:gd name="connsiteX106" fmla="*/ 2388003 w 4033094"/>
                <a:gd name="connsiteY106" fmla="*/ 732787 h 750113"/>
                <a:gd name="connsiteX107" fmla="*/ 2201494 w 4033094"/>
                <a:gd name="connsiteY107" fmla="*/ 735844 h 750113"/>
                <a:gd name="connsiteX108" fmla="*/ 2201494 w 4033094"/>
                <a:gd name="connsiteY108" fmla="*/ 715461 h 750113"/>
                <a:gd name="connsiteX109" fmla="*/ 2271308 w 4033094"/>
                <a:gd name="connsiteY109" fmla="*/ 707817 h 750113"/>
                <a:gd name="connsiteX110" fmla="*/ 2301883 w 4033094"/>
                <a:gd name="connsiteY110" fmla="*/ 681828 h 750113"/>
                <a:gd name="connsiteX111" fmla="*/ 2310546 w 4033094"/>
                <a:gd name="connsiteY111" fmla="*/ 619658 h 750113"/>
                <a:gd name="connsiteX112" fmla="*/ 2310546 w 4033094"/>
                <a:gd name="connsiteY112" fmla="*/ 37709 h 750113"/>
                <a:gd name="connsiteX113" fmla="*/ 2288124 w 4033094"/>
                <a:gd name="connsiteY113" fmla="*/ 37709 h 750113"/>
                <a:gd name="connsiteX114" fmla="*/ 2205061 w 4033094"/>
                <a:gd name="connsiteY114" fmla="*/ 59112 h 750113"/>
                <a:gd name="connsiteX115" fmla="*/ 2146459 w 4033094"/>
                <a:gd name="connsiteY115" fmla="*/ 129945 h 750113"/>
                <a:gd name="connsiteX116" fmla="*/ 2104673 w 4033094"/>
                <a:gd name="connsiteY116" fmla="*/ 264985 h 750113"/>
                <a:gd name="connsiteX117" fmla="*/ 2081232 w 4033094"/>
                <a:gd name="connsiteY117" fmla="*/ 264985 h 750113"/>
                <a:gd name="connsiteX118" fmla="*/ 2084289 w 4033094"/>
                <a:gd name="connsiteY118" fmla="*/ 187528 h 750113"/>
                <a:gd name="connsiteX119" fmla="*/ 2077155 w 4033094"/>
                <a:gd name="connsiteY119" fmla="*/ 14268 h 750113"/>
                <a:gd name="connsiteX120" fmla="*/ 1353922 w 4033094"/>
                <a:gd name="connsiteY120" fmla="*/ 14268 h 750113"/>
                <a:gd name="connsiteX121" fmla="*/ 1442590 w 4033094"/>
                <a:gd name="connsiteY121" fmla="*/ 17326 h 750113"/>
                <a:gd name="connsiteX122" fmla="*/ 1530239 w 4033094"/>
                <a:gd name="connsiteY122" fmla="*/ 14268 h 750113"/>
                <a:gd name="connsiteX123" fmla="*/ 1924660 w 4033094"/>
                <a:gd name="connsiteY123" fmla="*/ 500415 h 750113"/>
                <a:gd name="connsiteX124" fmla="*/ 1924660 w 4033094"/>
                <a:gd name="connsiteY124" fmla="*/ 181413 h 750113"/>
                <a:gd name="connsiteX125" fmla="*/ 1918545 w 4033094"/>
                <a:gd name="connsiteY125" fmla="*/ 93254 h 750113"/>
                <a:gd name="connsiteX126" fmla="*/ 1892046 w 4033094"/>
                <a:gd name="connsiteY126" fmla="*/ 52487 h 750113"/>
                <a:gd name="connsiteX127" fmla="*/ 1825800 w 4033094"/>
                <a:gd name="connsiteY127" fmla="*/ 34652 h 750113"/>
                <a:gd name="connsiteX128" fmla="*/ 1825800 w 4033094"/>
                <a:gd name="connsiteY128" fmla="*/ 14268 h 750113"/>
                <a:gd name="connsiteX129" fmla="*/ 1935871 w 4033094"/>
                <a:gd name="connsiteY129" fmla="*/ 17326 h 750113"/>
                <a:gd name="connsiteX130" fmla="*/ 2024539 w 4033094"/>
                <a:gd name="connsiteY130" fmla="*/ 14268 h 750113"/>
                <a:gd name="connsiteX131" fmla="*/ 2024539 w 4033094"/>
                <a:gd name="connsiteY131" fmla="*/ 34652 h 750113"/>
                <a:gd name="connsiteX132" fmla="*/ 1975109 w 4033094"/>
                <a:gd name="connsiteY132" fmla="*/ 51978 h 750113"/>
                <a:gd name="connsiteX133" fmla="*/ 1953706 w 4033094"/>
                <a:gd name="connsiteY133" fmla="*/ 90706 h 750113"/>
                <a:gd name="connsiteX134" fmla="*/ 1948101 w 4033094"/>
                <a:gd name="connsiteY134" fmla="*/ 169183 h 750113"/>
                <a:gd name="connsiteX135" fmla="*/ 1948101 w 4033094"/>
                <a:gd name="connsiteY135" fmla="*/ 737883 h 750113"/>
                <a:gd name="connsiteX136" fmla="*/ 1923641 w 4033094"/>
                <a:gd name="connsiteY136" fmla="*/ 736863 h 750113"/>
                <a:gd name="connsiteX137" fmla="*/ 1896123 w 4033094"/>
                <a:gd name="connsiteY137" fmla="*/ 737883 h 750113"/>
                <a:gd name="connsiteX138" fmla="*/ 1453801 w 4033094"/>
                <a:gd name="connsiteY138" fmla="*/ 177336 h 750113"/>
                <a:gd name="connsiteX139" fmla="*/ 1453801 w 4033094"/>
                <a:gd name="connsiteY139" fmla="*/ 568699 h 750113"/>
                <a:gd name="connsiteX140" fmla="*/ 1459916 w 4033094"/>
                <a:gd name="connsiteY140" fmla="*/ 656858 h 750113"/>
                <a:gd name="connsiteX141" fmla="*/ 1486415 w 4033094"/>
                <a:gd name="connsiteY141" fmla="*/ 697625 h 750113"/>
                <a:gd name="connsiteX142" fmla="*/ 1552661 w 4033094"/>
                <a:gd name="connsiteY142" fmla="*/ 715461 h 750113"/>
                <a:gd name="connsiteX143" fmla="*/ 1552661 w 4033094"/>
                <a:gd name="connsiteY143" fmla="*/ 735844 h 750113"/>
                <a:gd name="connsiteX144" fmla="*/ 1442590 w 4033094"/>
                <a:gd name="connsiteY144" fmla="*/ 732787 h 750113"/>
                <a:gd name="connsiteX145" fmla="*/ 1353922 w 4033094"/>
                <a:gd name="connsiteY145" fmla="*/ 735844 h 750113"/>
                <a:gd name="connsiteX146" fmla="*/ 1353922 w 4033094"/>
                <a:gd name="connsiteY146" fmla="*/ 715461 h 750113"/>
                <a:gd name="connsiteX147" fmla="*/ 1403352 w 4033094"/>
                <a:gd name="connsiteY147" fmla="*/ 698135 h 750113"/>
                <a:gd name="connsiteX148" fmla="*/ 1424755 w 4033094"/>
                <a:gd name="connsiteY148" fmla="*/ 659406 h 750113"/>
                <a:gd name="connsiteX149" fmla="*/ 1430360 w 4033094"/>
                <a:gd name="connsiteY149" fmla="*/ 580930 h 750113"/>
                <a:gd name="connsiteX150" fmla="*/ 1430360 w 4033094"/>
                <a:gd name="connsiteY150" fmla="*/ 122301 h 750113"/>
                <a:gd name="connsiteX151" fmla="*/ 1424755 w 4033094"/>
                <a:gd name="connsiteY151" fmla="*/ 66246 h 750113"/>
                <a:gd name="connsiteX152" fmla="*/ 1403352 w 4033094"/>
                <a:gd name="connsiteY152" fmla="*/ 42805 h 750113"/>
                <a:gd name="connsiteX153" fmla="*/ 1353922 w 4033094"/>
                <a:gd name="connsiteY153" fmla="*/ 34652 h 750113"/>
                <a:gd name="connsiteX154" fmla="*/ 705203 w 4033094"/>
                <a:gd name="connsiteY154" fmla="*/ 14268 h 750113"/>
                <a:gd name="connsiteX155" fmla="*/ 1037454 w 4033094"/>
                <a:gd name="connsiteY155" fmla="*/ 17326 h 750113"/>
                <a:gd name="connsiteX156" fmla="*/ 1250461 w 4033094"/>
                <a:gd name="connsiteY156" fmla="*/ 14268 h 750113"/>
                <a:gd name="connsiteX157" fmla="*/ 1243327 w 4033094"/>
                <a:gd name="connsiteY157" fmla="*/ 165106 h 750113"/>
                <a:gd name="connsiteX158" fmla="*/ 1246385 w 4033094"/>
                <a:gd name="connsiteY158" fmla="*/ 234410 h 750113"/>
                <a:gd name="connsiteX159" fmla="*/ 1222944 w 4033094"/>
                <a:gd name="connsiteY159" fmla="*/ 234410 h 750113"/>
                <a:gd name="connsiteX160" fmla="*/ 1167908 w 4033094"/>
                <a:gd name="connsiteY160" fmla="*/ 81534 h 750113"/>
                <a:gd name="connsiteX161" fmla="*/ 1055799 w 4033094"/>
                <a:gd name="connsiteY161" fmla="*/ 37709 h 750113"/>
                <a:gd name="connsiteX162" fmla="*/ 1014013 w 4033094"/>
                <a:gd name="connsiteY162" fmla="*/ 37709 h 750113"/>
                <a:gd name="connsiteX163" fmla="*/ 968150 w 4033094"/>
                <a:gd name="connsiteY163" fmla="*/ 42805 h 750113"/>
                <a:gd name="connsiteX164" fmla="*/ 948786 w 4033094"/>
                <a:gd name="connsiteY164" fmla="*/ 62679 h 750113"/>
                <a:gd name="connsiteX165" fmla="*/ 943690 w 4033094"/>
                <a:gd name="connsiteY165" fmla="*/ 110071 h 750113"/>
                <a:gd name="connsiteX166" fmla="*/ 943690 w 4033094"/>
                <a:gd name="connsiteY166" fmla="*/ 362826 h 750113"/>
                <a:gd name="connsiteX167" fmla="*/ 976303 w 4033094"/>
                <a:gd name="connsiteY167" fmla="*/ 362826 h 750113"/>
                <a:gd name="connsiteX168" fmla="*/ 1058347 w 4033094"/>
                <a:gd name="connsiteY168" fmla="*/ 323078 h 750113"/>
                <a:gd name="connsiteX169" fmla="*/ 1097585 w 4033094"/>
                <a:gd name="connsiteY169" fmla="*/ 228295 h 750113"/>
                <a:gd name="connsiteX170" fmla="*/ 1121026 w 4033094"/>
                <a:gd name="connsiteY170" fmla="*/ 228295 h 750113"/>
                <a:gd name="connsiteX171" fmla="*/ 1117969 w 4033094"/>
                <a:gd name="connsiteY171" fmla="*/ 324097 h 750113"/>
                <a:gd name="connsiteX172" fmla="*/ 1117969 w 4033094"/>
                <a:gd name="connsiteY172" fmla="*/ 373018 h 750113"/>
                <a:gd name="connsiteX173" fmla="*/ 1124084 w 4033094"/>
                <a:gd name="connsiteY173" fmla="*/ 517741 h 750113"/>
                <a:gd name="connsiteX174" fmla="*/ 1100643 w 4033094"/>
                <a:gd name="connsiteY174" fmla="*/ 517741 h 750113"/>
                <a:gd name="connsiteX175" fmla="*/ 976303 w 4033094"/>
                <a:gd name="connsiteY175" fmla="*/ 383210 h 750113"/>
                <a:gd name="connsiteX176" fmla="*/ 943690 w 4033094"/>
                <a:gd name="connsiteY176" fmla="*/ 383210 h 750113"/>
                <a:gd name="connsiteX177" fmla="*/ 943690 w 4033094"/>
                <a:gd name="connsiteY177" fmla="*/ 640042 h 750113"/>
                <a:gd name="connsiteX178" fmla="*/ 948786 w 4033094"/>
                <a:gd name="connsiteY178" fmla="*/ 687433 h 750113"/>
                <a:gd name="connsiteX179" fmla="*/ 968150 w 4033094"/>
                <a:gd name="connsiteY179" fmla="*/ 707307 h 750113"/>
                <a:gd name="connsiteX180" fmla="*/ 1014013 w 4033094"/>
                <a:gd name="connsiteY180" fmla="*/ 712403 h 750113"/>
                <a:gd name="connsiteX181" fmla="*/ 1063952 w 4033094"/>
                <a:gd name="connsiteY181" fmla="*/ 712403 h 750113"/>
                <a:gd name="connsiteX182" fmla="*/ 1180648 w 4033094"/>
                <a:gd name="connsiteY182" fmla="*/ 662973 h 750113"/>
                <a:gd name="connsiteX183" fmla="*/ 1243327 w 4033094"/>
                <a:gd name="connsiteY183" fmla="*/ 495319 h 750113"/>
                <a:gd name="connsiteX184" fmla="*/ 1266768 w 4033094"/>
                <a:gd name="connsiteY184" fmla="*/ 495319 h 750113"/>
                <a:gd name="connsiteX185" fmla="*/ 1263711 w 4033094"/>
                <a:gd name="connsiteY185" fmla="*/ 580930 h 750113"/>
                <a:gd name="connsiteX186" fmla="*/ 1270845 w 4033094"/>
                <a:gd name="connsiteY186" fmla="*/ 735844 h 750113"/>
                <a:gd name="connsiteX187" fmla="*/ 1037454 w 4033094"/>
                <a:gd name="connsiteY187" fmla="*/ 732787 h 750113"/>
                <a:gd name="connsiteX188" fmla="*/ 705203 w 4033094"/>
                <a:gd name="connsiteY188" fmla="*/ 735844 h 750113"/>
                <a:gd name="connsiteX189" fmla="*/ 705203 w 4033094"/>
                <a:gd name="connsiteY189" fmla="*/ 715461 h 750113"/>
                <a:gd name="connsiteX190" fmla="*/ 754633 w 4033094"/>
                <a:gd name="connsiteY190" fmla="*/ 707307 h 750113"/>
                <a:gd name="connsiteX191" fmla="*/ 776035 w 4033094"/>
                <a:gd name="connsiteY191" fmla="*/ 683866 h 750113"/>
                <a:gd name="connsiteX192" fmla="*/ 781641 w 4033094"/>
                <a:gd name="connsiteY192" fmla="*/ 627812 h 750113"/>
                <a:gd name="connsiteX193" fmla="*/ 781641 w 4033094"/>
                <a:gd name="connsiteY193" fmla="*/ 122301 h 750113"/>
                <a:gd name="connsiteX194" fmla="*/ 776035 w 4033094"/>
                <a:gd name="connsiteY194" fmla="*/ 66246 h 750113"/>
                <a:gd name="connsiteX195" fmla="*/ 754633 w 4033094"/>
                <a:gd name="connsiteY195" fmla="*/ 42805 h 750113"/>
                <a:gd name="connsiteX196" fmla="*/ 705203 w 4033094"/>
                <a:gd name="connsiteY196" fmla="*/ 34652 h 750113"/>
                <a:gd name="connsiteX197" fmla="*/ 360788 w 4033094"/>
                <a:gd name="connsiteY197" fmla="*/ 0 h 750113"/>
                <a:gd name="connsiteX198" fmla="*/ 464744 w 4033094"/>
                <a:gd name="connsiteY198" fmla="*/ 17326 h 750113"/>
                <a:gd name="connsiteX199" fmla="*/ 548316 w 4033094"/>
                <a:gd name="connsiteY199" fmla="*/ 66246 h 750113"/>
                <a:gd name="connsiteX200" fmla="*/ 567681 w 4033094"/>
                <a:gd name="connsiteY200" fmla="*/ 75419 h 750113"/>
                <a:gd name="connsiteX201" fmla="*/ 594179 w 4033094"/>
                <a:gd name="connsiteY201" fmla="*/ 14268 h 750113"/>
                <a:gd name="connsiteX202" fmla="*/ 617620 w 4033094"/>
                <a:gd name="connsiteY202" fmla="*/ 14268 h 750113"/>
                <a:gd name="connsiteX203" fmla="*/ 613544 w 4033094"/>
                <a:gd name="connsiteY203" fmla="*/ 260909 h 750113"/>
                <a:gd name="connsiteX204" fmla="*/ 590103 w 4033094"/>
                <a:gd name="connsiteY204" fmla="*/ 260909 h 750113"/>
                <a:gd name="connsiteX205" fmla="*/ 565642 w 4033094"/>
                <a:gd name="connsiteY205" fmla="*/ 145742 h 750113"/>
                <a:gd name="connsiteX206" fmla="*/ 513665 w 4033094"/>
                <a:gd name="connsiteY206" fmla="*/ 76438 h 750113"/>
                <a:gd name="connsiteX207" fmla="*/ 454552 w 4033094"/>
                <a:gd name="connsiteY207" fmla="*/ 39238 h 750113"/>
                <a:gd name="connsiteX208" fmla="*/ 384229 w 4033094"/>
                <a:gd name="connsiteY208" fmla="*/ 26498 h 750113"/>
                <a:gd name="connsiteX209" fmla="*/ 231353 w 4033094"/>
                <a:gd name="connsiteY209" fmla="*/ 126887 h 750113"/>
                <a:gd name="connsiteX210" fmla="*/ 181413 w 4033094"/>
                <a:gd name="connsiteY210" fmla="*/ 377095 h 750113"/>
                <a:gd name="connsiteX211" fmla="*/ 233391 w 4033094"/>
                <a:gd name="connsiteY211" fmla="*/ 625773 h 750113"/>
                <a:gd name="connsiteX212" fmla="*/ 388306 w 4033094"/>
                <a:gd name="connsiteY212" fmla="*/ 725652 h 750113"/>
                <a:gd name="connsiteX213" fmla="*/ 457100 w 4033094"/>
                <a:gd name="connsiteY213" fmla="*/ 712913 h 750113"/>
                <a:gd name="connsiteX214" fmla="*/ 514684 w 4033094"/>
                <a:gd name="connsiteY214" fmla="*/ 675713 h 750113"/>
                <a:gd name="connsiteX215" fmla="*/ 567171 w 4033094"/>
                <a:gd name="connsiteY215" fmla="*/ 604371 h 750113"/>
                <a:gd name="connsiteX216" fmla="*/ 590103 w 4033094"/>
                <a:gd name="connsiteY216" fmla="*/ 479012 h 750113"/>
                <a:gd name="connsiteX217" fmla="*/ 613544 w 4033094"/>
                <a:gd name="connsiteY217" fmla="*/ 479012 h 750113"/>
                <a:gd name="connsiteX218" fmla="*/ 617620 w 4033094"/>
                <a:gd name="connsiteY218" fmla="*/ 735844 h 750113"/>
                <a:gd name="connsiteX219" fmla="*/ 594179 w 4033094"/>
                <a:gd name="connsiteY219" fmla="*/ 735844 h 750113"/>
                <a:gd name="connsiteX220" fmla="*/ 585516 w 4033094"/>
                <a:gd name="connsiteY220" fmla="*/ 689472 h 750113"/>
                <a:gd name="connsiteX221" fmla="*/ 569719 w 4033094"/>
                <a:gd name="connsiteY221" fmla="*/ 675713 h 750113"/>
                <a:gd name="connsiteX222" fmla="*/ 548316 w 4033094"/>
                <a:gd name="connsiteY222" fmla="*/ 683866 h 750113"/>
                <a:gd name="connsiteX223" fmla="*/ 460667 w 4033094"/>
                <a:gd name="connsiteY223" fmla="*/ 733296 h 750113"/>
                <a:gd name="connsiteX224" fmla="*/ 359769 w 4033094"/>
                <a:gd name="connsiteY224" fmla="*/ 750113 h 750113"/>
                <a:gd name="connsiteX225" fmla="*/ 170712 w 4033094"/>
                <a:gd name="connsiteY225" fmla="*/ 706288 h 750113"/>
                <a:gd name="connsiteX226" fmla="*/ 44844 w 4033094"/>
                <a:gd name="connsiteY226" fmla="*/ 579401 h 750113"/>
                <a:gd name="connsiteX227" fmla="*/ 0 w 4033094"/>
                <a:gd name="connsiteY227" fmla="*/ 381171 h 750113"/>
                <a:gd name="connsiteX228" fmla="*/ 45863 w 4033094"/>
                <a:gd name="connsiteY228" fmla="*/ 182432 h 750113"/>
                <a:gd name="connsiteX229" fmla="*/ 173770 w 4033094"/>
                <a:gd name="connsiteY229" fmla="*/ 47901 h 750113"/>
                <a:gd name="connsiteX230" fmla="*/ 360788 w 4033094"/>
                <a:gd name="connsiteY230" fmla="*/ 0 h 75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4033094" h="750113">
                  <a:moveTo>
                    <a:pt x="3064278" y="34652"/>
                  </a:moveTo>
                  <a:cubicBezTo>
                    <a:pt x="3045933" y="34652"/>
                    <a:pt x="3032514" y="37030"/>
                    <a:pt x="3024021" y="41786"/>
                  </a:cubicBezTo>
                  <a:cubicBezTo>
                    <a:pt x="3015528" y="46542"/>
                    <a:pt x="3009582" y="55035"/>
                    <a:pt x="3006185" y="67265"/>
                  </a:cubicBezTo>
                  <a:cubicBezTo>
                    <a:pt x="3002788" y="79495"/>
                    <a:pt x="3001089" y="97840"/>
                    <a:pt x="3001089" y="122301"/>
                  </a:cubicBezTo>
                  <a:lnTo>
                    <a:pt x="3001089" y="373018"/>
                  </a:lnTo>
                  <a:lnTo>
                    <a:pt x="3044914" y="373018"/>
                  </a:lnTo>
                  <a:cubicBezTo>
                    <a:pt x="3100628" y="373018"/>
                    <a:pt x="3138848" y="358240"/>
                    <a:pt x="3159571" y="328684"/>
                  </a:cubicBezTo>
                  <a:cubicBezTo>
                    <a:pt x="3180294" y="299128"/>
                    <a:pt x="3190656" y="257511"/>
                    <a:pt x="3190656" y="203835"/>
                  </a:cubicBezTo>
                  <a:cubicBezTo>
                    <a:pt x="3190656" y="148120"/>
                    <a:pt x="3180804" y="105994"/>
                    <a:pt x="3161100" y="77457"/>
                  </a:cubicBezTo>
                  <a:cubicBezTo>
                    <a:pt x="3141396" y="48920"/>
                    <a:pt x="3109122" y="34652"/>
                    <a:pt x="3064278" y="34652"/>
                  </a:cubicBezTo>
                  <a:close/>
                  <a:moveTo>
                    <a:pt x="3467452" y="14268"/>
                  </a:moveTo>
                  <a:cubicBezTo>
                    <a:pt x="3540833" y="16307"/>
                    <a:pt x="3651583" y="17326"/>
                    <a:pt x="3799703" y="17326"/>
                  </a:cubicBezTo>
                  <a:cubicBezTo>
                    <a:pt x="3899582" y="17326"/>
                    <a:pt x="3970585" y="16307"/>
                    <a:pt x="4012711" y="14268"/>
                  </a:cubicBezTo>
                  <a:cubicBezTo>
                    <a:pt x="4007955" y="70663"/>
                    <a:pt x="4005577" y="120942"/>
                    <a:pt x="4005577" y="165106"/>
                  </a:cubicBezTo>
                  <a:cubicBezTo>
                    <a:pt x="4005577" y="195002"/>
                    <a:pt x="4006596" y="218103"/>
                    <a:pt x="4008634" y="234410"/>
                  </a:cubicBezTo>
                  <a:lnTo>
                    <a:pt x="3985193" y="234410"/>
                  </a:lnTo>
                  <a:cubicBezTo>
                    <a:pt x="3975001" y="161709"/>
                    <a:pt x="3956656" y="110750"/>
                    <a:pt x="3930158" y="81534"/>
                  </a:cubicBezTo>
                  <a:cubicBezTo>
                    <a:pt x="3903659" y="52317"/>
                    <a:pt x="3866290" y="37709"/>
                    <a:pt x="3818048" y="37709"/>
                  </a:cubicBezTo>
                  <a:lnTo>
                    <a:pt x="3776262" y="37709"/>
                  </a:lnTo>
                  <a:cubicBezTo>
                    <a:pt x="3755200" y="37709"/>
                    <a:pt x="3739912" y="39408"/>
                    <a:pt x="3730400" y="42805"/>
                  </a:cubicBezTo>
                  <a:cubicBezTo>
                    <a:pt x="3720887" y="46202"/>
                    <a:pt x="3714432" y="52827"/>
                    <a:pt x="3711035" y="62679"/>
                  </a:cubicBezTo>
                  <a:cubicBezTo>
                    <a:pt x="3707638" y="72531"/>
                    <a:pt x="3705939" y="88328"/>
                    <a:pt x="3705939" y="110071"/>
                  </a:cubicBezTo>
                  <a:lnTo>
                    <a:pt x="3705939" y="362826"/>
                  </a:lnTo>
                  <a:lnTo>
                    <a:pt x="3738553" y="362826"/>
                  </a:lnTo>
                  <a:cubicBezTo>
                    <a:pt x="3774564" y="362826"/>
                    <a:pt x="3801912" y="349577"/>
                    <a:pt x="3820596" y="323078"/>
                  </a:cubicBezTo>
                  <a:cubicBezTo>
                    <a:pt x="3839282" y="296580"/>
                    <a:pt x="3852361" y="264985"/>
                    <a:pt x="3859834" y="228295"/>
                  </a:cubicBezTo>
                  <a:lnTo>
                    <a:pt x="3883276" y="228295"/>
                  </a:lnTo>
                  <a:cubicBezTo>
                    <a:pt x="3881237" y="256832"/>
                    <a:pt x="3880218" y="288766"/>
                    <a:pt x="3880218" y="324097"/>
                  </a:cubicBezTo>
                  <a:lnTo>
                    <a:pt x="3880218" y="373018"/>
                  </a:lnTo>
                  <a:cubicBezTo>
                    <a:pt x="3880218" y="407670"/>
                    <a:pt x="3882256" y="455911"/>
                    <a:pt x="3886333" y="517741"/>
                  </a:cubicBezTo>
                  <a:lnTo>
                    <a:pt x="3862892" y="517741"/>
                  </a:lnTo>
                  <a:cubicBezTo>
                    <a:pt x="3848624" y="428053"/>
                    <a:pt x="3807178" y="383210"/>
                    <a:pt x="3738553" y="383210"/>
                  </a:cubicBezTo>
                  <a:lnTo>
                    <a:pt x="3705939" y="383210"/>
                  </a:lnTo>
                  <a:lnTo>
                    <a:pt x="3705939" y="640042"/>
                  </a:lnTo>
                  <a:cubicBezTo>
                    <a:pt x="3705939" y="661784"/>
                    <a:pt x="3707638" y="677581"/>
                    <a:pt x="3711035" y="687433"/>
                  </a:cubicBezTo>
                  <a:cubicBezTo>
                    <a:pt x="3714432" y="697285"/>
                    <a:pt x="3720887" y="703910"/>
                    <a:pt x="3730400" y="707307"/>
                  </a:cubicBezTo>
                  <a:cubicBezTo>
                    <a:pt x="3739912" y="710705"/>
                    <a:pt x="3755200" y="712403"/>
                    <a:pt x="3776262" y="712403"/>
                  </a:cubicBezTo>
                  <a:lnTo>
                    <a:pt x="3826202" y="712403"/>
                  </a:lnTo>
                  <a:cubicBezTo>
                    <a:pt x="3874443" y="712403"/>
                    <a:pt x="3913342" y="695926"/>
                    <a:pt x="3942898" y="662973"/>
                  </a:cubicBezTo>
                  <a:cubicBezTo>
                    <a:pt x="3972454" y="630020"/>
                    <a:pt x="3993346" y="574135"/>
                    <a:pt x="4005577" y="495319"/>
                  </a:cubicBezTo>
                  <a:lnTo>
                    <a:pt x="4029018" y="495319"/>
                  </a:lnTo>
                  <a:cubicBezTo>
                    <a:pt x="4026980" y="517741"/>
                    <a:pt x="4025960" y="546278"/>
                    <a:pt x="4025960" y="580930"/>
                  </a:cubicBezTo>
                  <a:cubicBezTo>
                    <a:pt x="4025960" y="643439"/>
                    <a:pt x="4028338" y="695077"/>
                    <a:pt x="4033094" y="735844"/>
                  </a:cubicBezTo>
                  <a:cubicBezTo>
                    <a:pt x="3986892" y="733806"/>
                    <a:pt x="3909095" y="732787"/>
                    <a:pt x="3799703" y="732787"/>
                  </a:cubicBezTo>
                  <a:cubicBezTo>
                    <a:pt x="3651583" y="732787"/>
                    <a:pt x="3540833" y="733806"/>
                    <a:pt x="3467452" y="735844"/>
                  </a:cubicBezTo>
                  <a:lnTo>
                    <a:pt x="3467452" y="715461"/>
                  </a:lnTo>
                  <a:cubicBezTo>
                    <a:pt x="3489874" y="714102"/>
                    <a:pt x="3506351" y="711384"/>
                    <a:pt x="3516882" y="707307"/>
                  </a:cubicBezTo>
                  <a:cubicBezTo>
                    <a:pt x="3527414" y="703231"/>
                    <a:pt x="3534548" y="695417"/>
                    <a:pt x="3538285" y="683866"/>
                  </a:cubicBezTo>
                  <a:cubicBezTo>
                    <a:pt x="3542022" y="672316"/>
                    <a:pt x="3543890" y="653631"/>
                    <a:pt x="3543890" y="627812"/>
                  </a:cubicBezTo>
                  <a:lnTo>
                    <a:pt x="3543890" y="122301"/>
                  </a:lnTo>
                  <a:cubicBezTo>
                    <a:pt x="3543890" y="96482"/>
                    <a:pt x="3542022" y="77797"/>
                    <a:pt x="3538285" y="66246"/>
                  </a:cubicBezTo>
                  <a:cubicBezTo>
                    <a:pt x="3534548" y="54695"/>
                    <a:pt x="3527414" y="46882"/>
                    <a:pt x="3516882" y="42805"/>
                  </a:cubicBezTo>
                  <a:cubicBezTo>
                    <a:pt x="3506351" y="38728"/>
                    <a:pt x="3489874" y="36011"/>
                    <a:pt x="3467452" y="34652"/>
                  </a:cubicBezTo>
                  <a:close/>
                  <a:moveTo>
                    <a:pt x="2762603" y="14268"/>
                  </a:moveTo>
                  <a:cubicBezTo>
                    <a:pt x="2797254" y="16307"/>
                    <a:pt x="2848893" y="17326"/>
                    <a:pt x="2917517" y="17326"/>
                  </a:cubicBezTo>
                  <a:lnTo>
                    <a:pt x="3030645" y="16307"/>
                  </a:lnTo>
                  <a:cubicBezTo>
                    <a:pt x="3044234" y="15627"/>
                    <a:pt x="3059862" y="15287"/>
                    <a:pt x="3077528" y="15287"/>
                  </a:cubicBezTo>
                  <a:cubicBezTo>
                    <a:pt x="3171292" y="15287"/>
                    <a:pt x="3241784" y="30575"/>
                    <a:pt x="3289006" y="61150"/>
                  </a:cubicBezTo>
                  <a:cubicBezTo>
                    <a:pt x="3336228" y="91725"/>
                    <a:pt x="3359839" y="135550"/>
                    <a:pt x="3359839" y="192624"/>
                  </a:cubicBezTo>
                  <a:cubicBezTo>
                    <a:pt x="3359839" y="240865"/>
                    <a:pt x="3342174" y="283330"/>
                    <a:pt x="3306842" y="320021"/>
                  </a:cubicBezTo>
                  <a:cubicBezTo>
                    <a:pt x="3271510" y="356711"/>
                    <a:pt x="3213078" y="379812"/>
                    <a:pt x="3131544" y="389325"/>
                  </a:cubicBezTo>
                  <a:cubicBezTo>
                    <a:pt x="3192694" y="394760"/>
                    <a:pt x="3238217" y="408010"/>
                    <a:pt x="3268113" y="429073"/>
                  </a:cubicBezTo>
                  <a:cubicBezTo>
                    <a:pt x="3298009" y="450135"/>
                    <a:pt x="3317373" y="481730"/>
                    <a:pt x="3326206" y="523856"/>
                  </a:cubicBezTo>
                  <a:lnTo>
                    <a:pt x="3349648" y="628831"/>
                  </a:lnTo>
                  <a:cubicBezTo>
                    <a:pt x="3355083" y="656009"/>
                    <a:pt x="3361368" y="675033"/>
                    <a:pt x="3368502" y="685905"/>
                  </a:cubicBezTo>
                  <a:cubicBezTo>
                    <a:pt x="3375636" y="696776"/>
                    <a:pt x="3385658" y="702211"/>
                    <a:pt x="3398568" y="702211"/>
                  </a:cubicBezTo>
                  <a:cubicBezTo>
                    <a:pt x="3406721" y="701532"/>
                    <a:pt x="3413685" y="699494"/>
                    <a:pt x="3419461" y="696096"/>
                  </a:cubicBezTo>
                  <a:cubicBezTo>
                    <a:pt x="3425236" y="692699"/>
                    <a:pt x="3431861" y="686924"/>
                    <a:pt x="3439335" y="678770"/>
                  </a:cubicBezTo>
                  <a:lnTo>
                    <a:pt x="3453603" y="691000"/>
                  </a:lnTo>
                  <a:cubicBezTo>
                    <a:pt x="3435258" y="712063"/>
                    <a:pt x="3415554" y="727181"/>
                    <a:pt x="3394491" y="736354"/>
                  </a:cubicBezTo>
                  <a:cubicBezTo>
                    <a:pt x="3373428" y="745526"/>
                    <a:pt x="3347949" y="750113"/>
                    <a:pt x="3318053" y="750113"/>
                  </a:cubicBezTo>
                  <a:cubicBezTo>
                    <a:pt x="3278645" y="750113"/>
                    <a:pt x="3247560" y="741789"/>
                    <a:pt x="3224798" y="725143"/>
                  </a:cubicBezTo>
                  <a:cubicBezTo>
                    <a:pt x="3202037" y="708496"/>
                    <a:pt x="3187258" y="680129"/>
                    <a:pt x="3180464" y="640042"/>
                  </a:cubicBezTo>
                  <a:lnTo>
                    <a:pt x="3162119" y="538124"/>
                  </a:lnTo>
                  <a:cubicBezTo>
                    <a:pt x="3153286" y="488524"/>
                    <a:pt x="3142585" y="452004"/>
                    <a:pt x="3130015" y="428563"/>
                  </a:cubicBezTo>
                  <a:cubicBezTo>
                    <a:pt x="3117445" y="405122"/>
                    <a:pt x="3096552" y="393401"/>
                    <a:pt x="3067336" y="393401"/>
                  </a:cubicBezTo>
                  <a:lnTo>
                    <a:pt x="3001089" y="393401"/>
                  </a:lnTo>
                  <a:lnTo>
                    <a:pt x="3001089" y="627812"/>
                  </a:lnTo>
                  <a:cubicBezTo>
                    <a:pt x="3001089" y="653631"/>
                    <a:pt x="3002958" y="672316"/>
                    <a:pt x="3006695" y="683866"/>
                  </a:cubicBezTo>
                  <a:cubicBezTo>
                    <a:pt x="3010432" y="695417"/>
                    <a:pt x="3017396" y="703231"/>
                    <a:pt x="3027588" y="707307"/>
                  </a:cubicBezTo>
                  <a:cubicBezTo>
                    <a:pt x="3037780" y="711384"/>
                    <a:pt x="3054426" y="714102"/>
                    <a:pt x="3077528" y="715461"/>
                  </a:cubicBezTo>
                  <a:lnTo>
                    <a:pt x="3077528" y="735844"/>
                  </a:lnTo>
                  <a:cubicBezTo>
                    <a:pt x="3040837" y="733806"/>
                    <a:pt x="2989538" y="732787"/>
                    <a:pt x="2923632" y="732787"/>
                  </a:cubicBezTo>
                  <a:cubicBezTo>
                    <a:pt x="2850931" y="732787"/>
                    <a:pt x="2797254" y="733806"/>
                    <a:pt x="2762603" y="735844"/>
                  </a:cubicBezTo>
                  <a:lnTo>
                    <a:pt x="2762603" y="715461"/>
                  </a:lnTo>
                  <a:cubicBezTo>
                    <a:pt x="2785024" y="714102"/>
                    <a:pt x="2801501" y="711384"/>
                    <a:pt x="2812033" y="707307"/>
                  </a:cubicBezTo>
                  <a:cubicBezTo>
                    <a:pt x="2822564" y="703231"/>
                    <a:pt x="2829698" y="695417"/>
                    <a:pt x="2833435" y="683866"/>
                  </a:cubicBezTo>
                  <a:cubicBezTo>
                    <a:pt x="2837172" y="672316"/>
                    <a:pt x="2839041" y="653631"/>
                    <a:pt x="2839041" y="627812"/>
                  </a:cubicBezTo>
                  <a:lnTo>
                    <a:pt x="2839041" y="122301"/>
                  </a:lnTo>
                  <a:cubicBezTo>
                    <a:pt x="2839041" y="96482"/>
                    <a:pt x="2837172" y="77797"/>
                    <a:pt x="2833435" y="66246"/>
                  </a:cubicBezTo>
                  <a:cubicBezTo>
                    <a:pt x="2829698" y="54695"/>
                    <a:pt x="2822564" y="46882"/>
                    <a:pt x="2812033" y="42805"/>
                  </a:cubicBezTo>
                  <a:cubicBezTo>
                    <a:pt x="2801501" y="38728"/>
                    <a:pt x="2785024" y="36011"/>
                    <a:pt x="2762603" y="34652"/>
                  </a:cubicBezTo>
                  <a:close/>
                  <a:moveTo>
                    <a:pt x="2077155" y="14268"/>
                  </a:moveTo>
                  <a:cubicBezTo>
                    <a:pt x="2138985" y="16307"/>
                    <a:pt x="2243960" y="17326"/>
                    <a:pt x="2392080" y="17326"/>
                  </a:cubicBezTo>
                  <a:cubicBezTo>
                    <a:pt x="2540200" y="17326"/>
                    <a:pt x="2644835" y="16307"/>
                    <a:pt x="2705986" y="14268"/>
                  </a:cubicBezTo>
                  <a:cubicBezTo>
                    <a:pt x="2701230" y="78816"/>
                    <a:pt x="2698852" y="136569"/>
                    <a:pt x="2698852" y="187528"/>
                  </a:cubicBezTo>
                  <a:cubicBezTo>
                    <a:pt x="2698852" y="219462"/>
                    <a:pt x="2699871" y="245281"/>
                    <a:pt x="2701909" y="264985"/>
                  </a:cubicBezTo>
                  <a:lnTo>
                    <a:pt x="2678468" y="264985"/>
                  </a:lnTo>
                  <a:cubicBezTo>
                    <a:pt x="2662161" y="181413"/>
                    <a:pt x="2639909" y="122641"/>
                    <a:pt x="2611712" y="88668"/>
                  </a:cubicBezTo>
                  <a:cubicBezTo>
                    <a:pt x="2583515" y="54695"/>
                    <a:pt x="2544956" y="37709"/>
                    <a:pt x="2496036" y="37709"/>
                  </a:cubicBezTo>
                  <a:lnTo>
                    <a:pt x="2472595" y="37709"/>
                  </a:lnTo>
                  <a:lnTo>
                    <a:pt x="2472595" y="619658"/>
                  </a:lnTo>
                  <a:cubicBezTo>
                    <a:pt x="2472595" y="648195"/>
                    <a:pt x="2475483" y="668918"/>
                    <a:pt x="2481258" y="681828"/>
                  </a:cubicBezTo>
                  <a:cubicBezTo>
                    <a:pt x="2487033" y="694737"/>
                    <a:pt x="2497225" y="703400"/>
                    <a:pt x="2511833" y="707817"/>
                  </a:cubicBezTo>
                  <a:cubicBezTo>
                    <a:pt x="2526441" y="712233"/>
                    <a:pt x="2549712" y="714781"/>
                    <a:pt x="2581646" y="715461"/>
                  </a:cubicBezTo>
                  <a:lnTo>
                    <a:pt x="2581646" y="735844"/>
                  </a:lnTo>
                  <a:cubicBezTo>
                    <a:pt x="2496036" y="733806"/>
                    <a:pt x="2431488" y="732787"/>
                    <a:pt x="2388003" y="732787"/>
                  </a:cubicBezTo>
                  <a:cubicBezTo>
                    <a:pt x="2345198" y="732787"/>
                    <a:pt x="2283028" y="733806"/>
                    <a:pt x="2201494" y="735844"/>
                  </a:cubicBezTo>
                  <a:lnTo>
                    <a:pt x="2201494" y="715461"/>
                  </a:lnTo>
                  <a:cubicBezTo>
                    <a:pt x="2233429" y="714781"/>
                    <a:pt x="2256700" y="712233"/>
                    <a:pt x="2271308" y="707817"/>
                  </a:cubicBezTo>
                  <a:cubicBezTo>
                    <a:pt x="2285916" y="703400"/>
                    <a:pt x="2296108" y="694737"/>
                    <a:pt x="2301883" y="681828"/>
                  </a:cubicBezTo>
                  <a:cubicBezTo>
                    <a:pt x="2307658" y="668918"/>
                    <a:pt x="2310546" y="648195"/>
                    <a:pt x="2310546" y="619658"/>
                  </a:cubicBezTo>
                  <a:lnTo>
                    <a:pt x="2310546" y="37709"/>
                  </a:lnTo>
                  <a:lnTo>
                    <a:pt x="2288124" y="37709"/>
                  </a:lnTo>
                  <a:cubicBezTo>
                    <a:pt x="2255511" y="37709"/>
                    <a:pt x="2227823" y="44843"/>
                    <a:pt x="2205061" y="59112"/>
                  </a:cubicBezTo>
                  <a:cubicBezTo>
                    <a:pt x="2182300" y="73380"/>
                    <a:pt x="2162766" y="96991"/>
                    <a:pt x="2146459" y="129945"/>
                  </a:cubicBezTo>
                  <a:cubicBezTo>
                    <a:pt x="2130152" y="162898"/>
                    <a:pt x="2116223" y="207911"/>
                    <a:pt x="2104673" y="264985"/>
                  </a:cubicBezTo>
                  <a:lnTo>
                    <a:pt x="2081232" y="264985"/>
                  </a:lnTo>
                  <a:cubicBezTo>
                    <a:pt x="2083270" y="245281"/>
                    <a:pt x="2084289" y="219462"/>
                    <a:pt x="2084289" y="187528"/>
                  </a:cubicBezTo>
                  <a:cubicBezTo>
                    <a:pt x="2084289" y="136569"/>
                    <a:pt x="2081911" y="78816"/>
                    <a:pt x="2077155" y="14268"/>
                  </a:cubicBezTo>
                  <a:close/>
                  <a:moveTo>
                    <a:pt x="1353922" y="14268"/>
                  </a:moveTo>
                  <a:cubicBezTo>
                    <a:pt x="1375664" y="16307"/>
                    <a:pt x="1405220" y="17326"/>
                    <a:pt x="1442590" y="17326"/>
                  </a:cubicBezTo>
                  <a:cubicBezTo>
                    <a:pt x="1476563" y="17326"/>
                    <a:pt x="1505779" y="16307"/>
                    <a:pt x="1530239" y="14268"/>
                  </a:cubicBezTo>
                  <a:lnTo>
                    <a:pt x="1924660" y="500415"/>
                  </a:lnTo>
                  <a:lnTo>
                    <a:pt x="1924660" y="181413"/>
                  </a:lnTo>
                  <a:cubicBezTo>
                    <a:pt x="1924660" y="141325"/>
                    <a:pt x="1922621" y="111939"/>
                    <a:pt x="1918545" y="93254"/>
                  </a:cubicBezTo>
                  <a:cubicBezTo>
                    <a:pt x="1914468" y="74569"/>
                    <a:pt x="1905635" y="60980"/>
                    <a:pt x="1892046" y="52487"/>
                  </a:cubicBezTo>
                  <a:cubicBezTo>
                    <a:pt x="1878457" y="43994"/>
                    <a:pt x="1856375" y="38049"/>
                    <a:pt x="1825800" y="34652"/>
                  </a:cubicBezTo>
                  <a:lnTo>
                    <a:pt x="1825800" y="14268"/>
                  </a:lnTo>
                  <a:cubicBezTo>
                    <a:pt x="1852299" y="16307"/>
                    <a:pt x="1888989" y="17326"/>
                    <a:pt x="1935871" y="17326"/>
                  </a:cubicBezTo>
                  <a:cubicBezTo>
                    <a:pt x="1973920" y="17326"/>
                    <a:pt x="2003476" y="16307"/>
                    <a:pt x="2024539" y="14268"/>
                  </a:cubicBezTo>
                  <a:lnTo>
                    <a:pt x="2024539" y="34652"/>
                  </a:lnTo>
                  <a:cubicBezTo>
                    <a:pt x="2002117" y="38049"/>
                    <a:pt x="1985640" y="43824"/>
                    <a:pt x="1975109" y="51978"/>
                  </a:cubicBezTo>
                  <a:cubicBezTo>
                    <a:pt x="1964577" y="60131"/>
                    <a:pt x="1957443" y="73041"/>
                    <a:pt x="1953706" y="90706"/>
                  </a:cubicBezTo>
                  <a:cubicBezTo>
                    <a:pt x="1949969" y="108372"/>
                    <a:pt x="1948101" y="134531"/>
                    <a:pt x="1948101" y="169183"/>
                  </a:cubicBezTo>
                  <a:lnTo>
                    <a:pt x="1948101" y="737883"/>
                  </a:lnTo>
                  <a:lnTo>
                    <a:pt x="1923641" y="736863"/>
                  </a:lnTo>
                  <a:lnTo>
                    <a:pt x="1896123" y="737883"/>
                  </a:lnTo>
                  <a:lnTo>
                    <a:pt x="1453801" y="177336"/>
                  </a:lnTo>
                  <a:lnTo>
                    <a:pt x="1453801" y="568699"/>
                  </a:lnTo>
                  <a:cubicBezTo>
                    <a:pt x="1453801" y="608787"/>
                    <a:pt x="1455839" y="638173"/>
                    <a:pt x="1459916" y="656858"/>
                  </a:cubicBezTo>
                  <a:cubicBezTo>
                    <a:pt x="1463993" y="675543"/>
                    <a:pt x="1472826" y="689132"/>
                    <a:pt x="1486415" y="697625"/>
                  </a:cubicBezTo>
                  <a:cubicBezTo>
                    <a:pt x="1500004" y="706118"/>
                    <a:pt x="1522086" y="712063"/>
                    <a:pt x="1552661" y="715461"/>
                  </a:cubicBezTo>
                  <a:lnTo>
                    <a:pt x="1552661" y="735844"/>
                  </a:lnTo>
                  <a:cubicBezTo>
                    <a:pt x="1526162" y="733806"/>
                    <a:pt x="1489472" y="732787"/>
                    <a:pt x="1442590" y="732787"/>
                  </a:cubicBezTo>
                  <a:cubicBezTo>
                    <a:pt x="1405220" y="732787"/>
                    <a:pt x="1375664" y="733806"/>
                    <a:pt x="1353922" y="735844"/>
                  </a:cubicBezTo>
                  <a:lnTo>
                    <a:pt x="1353922" y="715461"/>
                  </a:lnTo>
                  <a:cubicBezTo>
                    <a:pt x="1376344" y="712063"/>
                    <a:pt x="1392820" y="706288"/>
                    <a:pt x="1403352" y="698135"/>
                  </a:cubicBezTo>
                  <a:cubicBezTo>
                    <a:pt x="1413883" y="689981"/>
                    <a:pt x="1421017" y="677072"/>
                    <a:pt x="1424755" y="659406"/>
                  </a:cubicBezTo>
                  <a:cubicBezTo>
                    <a:pt x="1428491" y="641740"/>
                    <a:pt x="1430360" y="615581"/>
                    <a:pt x="1430360" y="580930"/>
                  </a:cubicBezTo>
                  <a:lnTo>
                    <a:pt x="1430360" y="122301"/>
                  </a:lnTo>
                  <a:cubicBezTo>
                    <a:pt x="1430360" y="96482"/>
                    <a:pt x="1428491" y="77797"/>
                    <a:pt x="1424755" y="66246"/>
                  </a:cubicBezTo>
                  <a:cubicBezTo>
                    <a:pt x="1421017" y="54695"/>
                    <a:pt x="1413883" y="46882"/>
                    <a:pt x="1403352" y="42805"/>
                  </a:cubicBezTo>
                  <a:cubicBezTo>
                    <a:pt x="1392820" y="38728"/>
                    <a:pt x="1376344" y="36011"/>
                    <a:pt x="1353922" y="34652"/>
                  </a:cubicBezTo>
                  <a:close/>
                  <a:moveTo>
                    <a:pt x="705203" y="14268"/>
                  </a:moveTo>
                  <a:cubicBezTo>
                    <a:pt x="778583" y="16307"/>
                    <a:pt x="889334" y="17326"/>
                    <a:pt x="1037454" y="17326"/>
                  </a:cubicBezTo>
                  <a:cubicBezTo>
                    <a:pt x="1137333" y="17326"/>
                    <a:pt x="1208335" y="16307"/>
                    <a:pt x="1250461" y="14268"/>
                  </a:cubicBezTo>
                  <a:cubicBezTo>
                    <a:pt x="1245705" y="70663"/>
                    <a:pt x="1243327" y="120942"/>
                    <a:pt x="1243327" y="165106"/>
                  </a:cubicBezTo>
                  <a:cubicBezTo>
                    <a:pt x="1243327" y="195002"/>
                    <a:pt x="1244346" y="218103"/>
                    <a:pt x="1246385" y="234410"/>
                  </a:cubicBezTo>
                  <a:lnTo>
                    <a:pt x="1222944" y="234410"/>
                  </a:lnTo>
                  <a:cubicBezTo>
                    <a:pt x="1212752" y="161709"/>
                    <a:pt x="1194407" y="110750"/>
                    <a:pt x="1167908" y="81534"/>
                  </a:cubicBezTo>
                  <a:cubicBezTo>
                    <a:pt x="1141410" y="52317"/>
                    <a:pt x="1104040" y="37709"/>
                    <a:pt x="1055799" y="37709"/>
                  </a:cubicBezTo>
                  <a:lnTo>
                    <a:pt x="1014013" y="37709"/>
                  </a:lnTo>
                  <a:cubicBezTo>
                    <a:pt x="992950" y="37709"/>
                    <a:pt x="977662" y="39408"/>
                    <a:pt x="968150" y="42805"/>
                  </a:cubicBezTo>
                  <a:cubicBezTo>
                    <a:pt x="958638" y="46202"/>
                    <a:pt x="952183" y="52827"/>
                    <a:pt x="948786" y="62679"/>
                  </a:cubicBezTo>
                  <a:cubicBezTo>
                    <a:pt x="945388" y="72531"/>
                    <a:pt x="943690" y="88328"/>
                    <a:pt x="943690" y="110071"/>
                  </a:cubicBezTo>
                  <a:lnTo>
                    <a:pt x="943690" y="362826"/>
                  </a:lnTo>
                  <a:lnTo>
                    <a:pt x="976303" y="362826"/>
                  </a:lnTo>
                  <a:cubicBezTo>
                    <a:pt x="1012314" y="362826"/>
                    <a:pt x="1039662" y="349577"/>
                    <a:pt x="1058347" y="323078"/>
                  </a:cubicBezTo>
                  <a:cubicBezTo>
                    <a:pt x="1077032" y="296580"/>
                    <a:pt x="1090111" y="264985"/>
                    <a:pt x="1097585" y="228295"/>
                  </a:cubicBezTo>
                  <a:lnTo>
                    <a:pt x="1121026" y="228295"/>
                  </a:lnTo>
                  <a:cubicBezTo>
                    <a:pt x="1118988" y="256832"/>
                    <a:pt x="1117969" y="288766"/>
                    <a:pt x="1117969" y="324097"/>
                  </a:cubicBezTo>
                  <a:lnTo>
                    <a:pt x="1117969" y="373018"/>
                  </a:lnTo>
                  <a:cubicBezTo>
                    <a:pt x="1117969" y="407670"/>
                    <a:pt x="1120007" y="455911"/>
                    <a:pt x="1124084" y="517741"/>
                  </a:cubicBezTo>
                  <a:lnTo>
                    <a:pt x="1100643" y="517741"/>
                  </a:lnTo>
                  <a:cubicBezTo>
                    <a:pt x="1086374" y="428053"/>
                    <a:pt x="1044928" y="383210"/>
                    <a:pt x="976303" y="383210"/>
                  </a:cubicBezTo>
                  <a:lnTo>
                    <a:pt x="943690" y="383210"/>
                  </a:lnTo>
                  <a:lnTo>
                    <a:pt x="943690" y="640042"/>
                  </a:lnTo>
                  <a:cubicBezTo>
                    <a:pt x="943690" y="661784"/>
                    <a:pt x="945388" y="677581"/>
                    <a:pt x="948786" y="687433"/>
                  </a:cubicBezTo>
                  <a:cubicBezTo>
                    <a:pt x="952183" y="697285"/>
                    <a:pt x="958638" y="703910"/>
                    <a:pt x="968150" y="707307"/>
                  </a:cubicBezTo>
                  <a:cubicBezTo>
                    <a:pt x="977662" y="710705"/>
                    <a:pt x="992950" y="712403"/>
                    <a:pt x="1014013" y="712403"/>
                  </a:cubicBezTo>
                  <a:lnTo>
                    <a:pt x="1063952" y="712403"/>
                  </a:lnTo>
                  <a:cubicBezTo>
                    <a:pt x="1112193" y="712403"/>
                    <a:pt x="1151092" y="695926"/>
                    <a:pt x="1180648" y="662973"/>
                  </a:cubicBezTo>
                  <a:cubicBezTo>
                    <a:pt x="1210204" y="630020"/>
                    <a:pt x="1231097" y="574135"/>
                    <a:pt x="1243327" y="495319"/>
                  </a:cubicBezTo>
                  <a:lnTo>
                    <a:pt x="1266768" y="495319"/>
                  </a:lnTo>
                  <a:cubicBezTo>
                    <a:pt x="1264730" y="517741"/>
                    <a:pt x="1263711" y="546278"/>
                    <a:pt x="1263711" y="580930"/>
                  </a:cubicBezTo>
                  <a:cubicBezTo>
                    <a:pt x="1263711" y="643439"/>
                    <a:pt x="1266089" y="695077"/>
                    <a:pt x="1270845" y="735844"/>
                  </a:cubicBezTo>
                  <a:cubicBezTo>
                    <a:pt x="1224642" y="733806"/>
                    <a:pt x="1146845" y="732787"/>
                    <a:pt x="1037454" y="732787"/>
                  </a:cubicBezTo>
                  <a:cubicBezTo>
                    <a:pt x="889334" y="732787"/>
                    <a:pt x="778583" y="733806"/>
                    <a:pt x="705203" y="735844"/>
                  </a:cubicBezTo>
                  <a:lnTo>
                    <a:pt x="705203" y="715461"/>
                  </a:lnTo>
                  <a:cubicBezTo>
                    <a:pt x="727625" y="714102"/>
                    <a:pt x="744101" y="711384"/>
                    <a:pt x="754633" y="707307"/>
                  </a:cubicBezTo>
                  <a:cubicBezTo>
                    <a:pt x="765164" y="703231"/>
                    <a:pt x="772298" y="695417"/>
                    <a:pt x="776035" y="683866"/>
                  </a:cubicBezTo>
                  <a:cubicBezTo>
                    <a:pt x="779772" y="672316"/>
                    <a:pt x="781641" y="653631"/>
                    <a:pt x="781641" y="627812"/>
                  </a:cubicBezTo>
                  <a:lnTo>
                    <a:pt x="781641" y="122301"/>
                  </a:lnTo>
                  <a:cubicBezTo>
                    <a:pt x="781641" y="96482"/>
                    <a:pt x="779772" y="77797"/>
                    <a:pt x="776035" y="66246"/>
                  </a:cubicBezTo>
                  <a:cubicBezTo>
                    <a:pt x="772298" y="54695"/>
                    <a:pt x="765164" y="46882"/>
                    <a:pt x="754633" y="42805"/>
                  </a:cubicBezTo>
                  <a:cubicBezTo>
                    <a:pt x="744101" y="38728"/>
                    <a:pt x="727625" y="36011"/>
                    <a:pt x="705203" y="34652"/>
                  </a:cubicBezTo>
                  <a:close/>
                  <a:moveTo>
                    <a:pt x="360788" y="0"/>
                  </a:moveTo>
                  <a:cubicBezTo>
                    <a:pt x="401555" y="0"/>
                    <a:pt x="436207" y="5775"/>
                    <a:pt x="464744" y="17326"/>
                  </a:cubicBezTo>
                  <a:cubicBezTo>
                    <a:pt x="493281" y="28876"/>
                    <a:pt x="521138" y="45183"/>
                    <a:pt x="548316" y="66246"/>
                  </a:cubicBezTo>
                  <a:cubicBezTo>
                    <a:pt x="555790" y="72361"/>
                    <a:pt x="562245" y="75419"/>
                    <a:pt x="567681" y="75419"/>
                  </a:cubicBezTo>
                  <a:cubicBezTo>
                    <a:pt x="581270" y="75419"/>
                    <a:pt x="590103" y="55035"/>
                    <a:pt x="594179" y="14268"/>
                  </a:cubicBezTo>
                  <a:lnTo>
                    <a:pt x="617620" y="14268"/>
                  </a:lnTo>
                  <a:cubicBezTo>
                    <a:pt x="614902" y="60471"/>
                    <a:pt x="613544" y="142684"/>
                    <a:pt x="613544" y="260909"/>
                  </a:cubicBezTo>
                  <a:lnTo>
                    <a:pt x="590103" y="260909"/>
                  </a:lnTo>
                  <a:cubicBezTo>
                    <a:pt x="583988" y="210629"/>
                    <a:pt x="575834" y="172240"/>
                    <a:pt x="565642" y="145742"/>
                  </a:cubicBezTo>
                  <a:cubicBezTo>
                    <a:pt x="555451" y="119243"/>
                    <a:pt x="538125" y="96142"/>
                    <a:pt x="513665" y="76438"/>
                  </a:cubicBezTo>
                  <a:cubicBezTo>
                    <a:pt x="496678" y="60131"/>
                    <a:pt x="476974" y="47731"/>
                    <a:pt x="454552" y="39238"/>
                  </a:cubicBezTo>
                  <a:cubicBezTo>
                    <a:pt x="432130" y="30745"/>
                    <a:pt x="408689" y="26498"/>
                    <a:pt x="384229" y="26498"/>
                  </a:cubicBezTo>
                  <a:cubicBezTo>
                    <a:pt x="315605" y="26498"/>
                    <a:pt x="264646" y="59961"/>
                    <a:pt x="231353" y="126887"/>
                  </a:cubicBezTo>
                  <a:cubicBezTo>
                    <a:pt x="198060" y="193813"/>
                    <a:pt x="181413" y="277215"/>
                    <a:pt x="181413" y="377095"/>
                  </a:cubicBezTo>
                  <a:cubicBezTo>
                    <a:pt x="181413" y="476294"/>
                    <a:pt x="198739" y="559187"/>
                    <a:pt x="233391" y="625773"/>
                  </a:cubicBezTo>
                  <a:cubicBezTo>
                    <a:pt x="268043" y="692359"/>
                    <a:pt x="319682" y="725652"/>
                    <a:pt x="388306" y="725652"/>
                  </a:cubicBezTo>
                  <a:cubicBezTo>
                    <a:pt x="411407" y="725652"/>
                    <a:pt x="434339" y="721406"/>
                    <a:pt x="457100" y="712913"/>
                  </a:cubicBezTo>
                  <a:cubicBezTo>
                    <a:pt x="479862" y="704420"/>
                    <a:pt x="499056" y="692020"/>
                    <a:pt x="514684" y="675713"/>
                  </a:cubicBezTo>
                  <a:cubicBezTo>
                    <a:pt x="539823" y="656688"/>
                    <a:pt x="557319" y="632907"/>
                    <a:pt x="567171" y="604371"/>
                  </a:cubicBezTo>
                  <a:cubicBezTo>
                    <a:pt x="577023" y="575834"/>
                    <a:pt x="584667" y="534047"/>
                    <a:pt x="590103" y="479012"/>
                  </a:cubicBezTo>
                  <a:lnTo>
                    <a:pt x="613544" y="479012"/>
                  </a:lnTo>
                  <a:cubicBezTo>
                    <a:pt x="613544" y="601993"/>
                    <a:pt x="614902" y="687603"/>
                    <a:pt x="617620" y="735844"/>
                  </a:cubicBezTo>
                  <a:lnTo>
                    <a:pt x="594179" y="735844"/>
                  </a:lnTo>
                  <a:cubicBezTo>
                    <a:pt x="592141" y="714102"/>
                    <a:pt x="589253" y="698644"/>
                    <a:pt x="585516" y="689472"/>
                  </a:cubicBezTo>
                  <a:cubicBezTo>
                    <a:pt x="581779" y="680299"/>
                    <a:pt x="576514" y="675713"/>
                    <a:pt x="569719" y="675713"/>
                  </a:cubicBezTo>
                  <a:cubicBezTo>
                    <a:pt x="564284" y="675713"/>
                    <a:pt x="557149" y="678431"/>
                    <a:pt x="548316" y="683866"/>
                  </a:cubicBezTo>
                  <a:cubicBezTo>
                    <a:pt x="517741" y="705609"/>
                    <a:pt x="488525" y="722085"/>
                    <a:pt x="460667" y="733296"/>
                  </a:cubicBezTo>
                  <a:cubicBezTo>
                    <a:pt x="432810" y="744507"/>
                    <a:pt x="399177" y="750113"/>
                    <a:pt x="359769" y="750113"/>
                  </a:cubicBezTo>
                  <a:cubicBezTo>
                    <a:pt x="287747" y="750113"/>
                    <a:pt x="224728" y="735504"/>
                    <a:pt x="170712" y="706288"/>
                  </a:cubicBezTo>
                  <a:cubicBezTo>
                    <a:pt x="116696" y="677072"/>
                    <a:pt x="74740" y="634776"/>
                    <a:pt x="44844" y="579401"/>
                  </a:cubicBezTo>
                  <a:cubicBezTo>
                    <a:pt x="14948" y="524026"/>
                    <a:pt x="0" y="457949"/>
                    <a:pt x="0" y="381171"/>
                  </a:cubicBezTo>
                  <a:cubicBezTo>
                    <a:pt x="0" y="306432"/>
                    <a:pt x="15288" y="240185"/>
                    <a:pt x="45863" y="182432"/>
                  </a:cubicBezTo>
                  <a:cubicBezTo>
                    <a:pt x="76438" y="124679"/>
                    <a:pt x="119074" y="79835"/>
                    <a:pt x="173770" y="47901"/>
                  </a:cubicBezTo>
                  <a:cubicBezTo>
                    <a:pt x="228465" y="15967"/>
                    <a:pt x="290805" y="0"/>
                    <a:pt x="360788" y="0"/>
                  </a:cubicBezTo>
                  <a:close/>
                </a:path>
              </a:pathLst>
            </a:custGeom>
            <a:solidFill>
              <a:srgbClr val="37BD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5" name="Полилиния: фигура 1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427541" y="1365706"/>
              <a:ext cx="4056964" cy="495147"/>
            </a:xfrm>
            <a:custGeom>
              <a:avLst/>
              <a:gdLst>
                <a:gd name="connsiteX0" fmla="*/ 2756688 w 4056964"/>
                <a:gd name="connsiteY0" fmla="*/ 148132 h 495147"/>
                <a:gd name="connsiteX1" fmla="*/ 2678506 w 4056964"/>
                <a:gd name="connsiteY1" fmla="*/ 322326 h 495147"/>
                <a:gd name="connsiteX2" fmla="*/ 2834183 w 4056964"/>
                <a:gd name="connsiteY2" fmla="*/ 322326 h 495147"/>
                <a:gd name="connsiteX3" fmla="*/ 2334921 w 4056964"/>
                <a:gd name="connsiteY3" fmla="*/ 82296 h 495147"/>
                <a:gd name="connsiteX4" fmla="*/ 2307146 w 4056964"/>
                <a:gd name="connsiteY4" fmla="*/ 87096 h 495147"/>
                <a:gd name="connsiteX5" fmla="*/ 2294459 w 4056964"/>
                <a:gd name="connsiteY5" fmla="*/ 104241 h 495147"/>
                <a:gd name="connsiteX6" fmla="*/ 2291029 w 4056964"/>
                <a:gd name="connsiteY6" fmla="*/ 141274 h 495147"/>
                <a:gd name="connsiteX7" fmla="*/ 2291029 w 4056964"/>
                <a:gd name="connsiteY7" fmla="*/ 279120 h 495147"/>
                <a:gd name="connsiteX8" fmla="*/ 2336978 w 4056964"/>
                <a:gd name="connsiteY8" fmla="*/ 279120 h 495147"/>
                <a:gd name="connsiteX9" fmla="*/ 2419617 w 4056964"/>
                <a:gd name="connsiteY9" fmla="*/ 253403 h 495147"/>
                <a:gd name="connsiteX10" fmla="*/ 2441905 w 4056964"/>
                <a:gd name="connsiteY10" fmla="*/ 180365 h 495147"/>
                <a:gd name="connsiteX11" fmla="*/ 2416874 w 4056964"/>
                <a:gd name="connsiteY11" fmla="*/ 106642 h 495147"/>
                <a:gd name="connsiteX12" fmla="*/ 2334921 w 4056964"/>
                <a:gd name="connsiteY12" fmla="*/ 82296 h 495147"/>
                <a:gd name="connsiteX13" fmla="*/ 3714750 w 4056964"/>
                <a:gd name="connsiteY13" fmla="*/ 68580 h 495147"/>
                <a:gd name="connsiteX14" fmla="*/ 3906774 w 4056964"/>
                <a:gd name="connsiteY14" fmla="*/ 70637 h 495147"/>
                <a:gd name="connsiteX15" fmla="*/ 4043248 w 4056964"/>
                <a:gd name="connsiteY15" fmla="*/ 68580 h 495147"/>
                <a:gd name="connsiteX16" fmla="*/ 4038447 w 4056964"/>
                <a:gd name="connsiteY16" fmla="*/ 142646 h 495147"/>
                <a:gd name="connsiteX17" fmla="*/ 4040505 w 4056964"/>
                <a:gd name="connsiteY17" fmla="*/ 185166 h 495147"/>
                <a:gd name="connsiteX18" fmla="*/ 4024731 w 4056964"/>
                <a:gd name="connsiteY18" fmla="*/ 185166 h 495147"/>
                <a:gd name="connsiteX19" fmla="*/ 4001071 w 4056964"/>
                <a:gd name="connsiteY19" fmla="*/ 106642 h 495147"/>
                <a:gd name="connsiteX20" fmla="*/ 3939692 w 4056964"/>
                <a:gd name="connsiteY20" fmla="*/ 84353 h 495147"/>
                <a:gd name="connsiteX21" fmla="*/ 3889629 w 4056964"/>
                <a:gd name="connsiteY21" fmla="*/ 84353 h 495147"/>
                <a:gd name="connsiteX22" fmla="*/ 3853624 w 4056964"/>
                <a:gd name="connsiteY22" fmla="*/ 88125 h 495147"/>
                <a:gd name="connsiteX23" fmla="*/ 3838194 w 4056964"/>
                <a:gd name="connsiteY23" fmla="*/ 103555 h 495147"/>
                <a:gd name="connsiteX24" fmla="*/ 3834079 w 4056964"/>
                <a:gd name="connsiteY24" fmla="*/ 141274 h 495147"/>
                <a:gd name="connsiteX25" fmla="*/ 3834079 w 4056964"/>
                <a:gd name="connsiteY25" fmla="*/ 268833 h 495147"/>
                <a:gd name="connsiteX26" fmla="*/ 3891001 w 4056964"/>
                <a:gd name="connsiteY26" fmla="*/ 268833 h 495147"/>
                <a:gd name="connsiteX27" fmla="*/ 3924605 w 4056964"/>
                <a:gd name="connsiteY27" fmla="*/ 257518 h 495147"/>
                <a:gd name="connsiteX28" fmla="*/ 3940378 w 4056964"/>
                <a:gd name="connsiteY28" fmla="*/ 232829 h 495147"/>
                <a:gd name="connsiteX29" fmla="*/ 3947922 w 4056964"/>
                <a:gd name="connsiteY29" fmla="*/ 198882 h 495147"/>
                <a:gd name="connsiteX30" fmla="*/ 3963695 w 4056964"/>
                <a:gd name="connsiteY30" fmla="*/ 198882 h 495147"/>
                <a:gd name="connsiteX31" fmla="*/ 3961638 w 4056964"/>
                <a:gd name="connsiteY31" fmla="*/ 249631 h 495147"/>
                <a:gd name="connsiteX32" fmla="*/ 3961638 w 4056964"/>
                <a:gd name="connsiteY32" fmla="*/ 275691 h 495147"/>
                <a:gd name="connsiteX33" fmla="*/ 3965753 w 4056964"/>
                <a:gd name="connsiteY33" fmla="*/ 352501 h 495147"/>
                <a:gd name="connsiteX34" fmla="*/ 3949979 w 4056964"/>
                <a:gd name="connsiteY34" fmla="*/ 352501 h 495147"/>
                <a:gd name="connsiteX35" fmla="*/ 3934206 w 4056964"/>
                <a:gd name="connsiteY35" fmla="*/ 301066 h 495147"/>
                <a:gd name="connsiteX36" fmla="*/ 3891001 w 4056964"/>
                <a:gd name="connsiteY36" fmla="*/ 282549 h 495147"/>
                <a:gd name="connsiteX37" fmla="*/ 3834079 w 4056964"/>
                <a:gd name="connsiteY37" fmla="*/ 282549 h 495147"/>
                <a:gd name="connsiteX38" fmla="*/ 3834079 w 4056964"/>
                <a:gd name="connsiteY38" fmla="*/ 412851 h 495147"/>
                <a:gd name="connsiteX39" fmla="*/ 3838194 w 4056964"/>
                <a:gd name="connsiteY39" fmla="*/ 450570 h 495147"/>
                <a:gd name="connsiteX40" fmla="*/ 3853624 w 4056964"/>
                <a:gd name="connsiteY40" fmla="*/ 466001 h 495147"/>
                <a:gd name="connsiteX41" fmla="*/ 3889629 w 4056964"/>
                <a:gd name="connsiteY41" fmla="*/ 469773 h 495147"/>
                <a:gd name="connsiteX42" fmla="*/ 3939692 w 4056964"/>
                <a:gd name="connsiteY42" fmla="*/ 469773 h 495147"/>
                <a:gd name="connsiteX43" fmla="*/ 3993871 w 4056964"/>
                <a:gd name="connsiteY43" fmla="*/ 458800 h 495147"/>
                <a:gd name="connsiteX44" fmla="*/ 4024046 w 4056964"/>
                <a:gd name="connsiteY44" fmla="*/ 423481 h 495147"/>
                <a:gd name="connsiteX45" fmla="*/ 4038447 w 4056964"/>
                <a:gd name="connsiteY45" fmla="*/ 355244 h 495147"/>
                <a:gd name="connsiteX46" fmla="*/ 4054221 w 4056964"/>
                <a:gd name="connsiteY46" fmla="*/ 355244 h 495147"/>
                <a:gd name="connsiteX47" fmla="*/ 4052163 w 4056964"/>
                <a:gd name="connsiteY47" fmla="*/ 404622 h 495147"/>
                <a:gd name="connsiteX48" fmla="*/ 4056964 w 4056964"/>
                <a:gd name="connsiteY48" fmla="*/ 485546 h 495147"/>
                <a:gd name="connsiteX49" fmla="*/ 3906774 w 4056964"/>
                <a:gd name="connsiteY49" fmla="*/ 483489 h 495147"/>
                <a:gd name="connsiteX50" fmla="*/ 3714750 w 4056964"/>
                <a:gd name="connsiteY50" fmla="*/ 485546 h 495147"/>
                <a:gd name="connsiteX51" fmla="*/ 3714750 w 4056964"/>
                <a:gd name="connsiteY51" fmla="*/ 471830 h 495147"/>
                <a:gd name="connsiteX52" fmla="*/ 3750755 w 4056964"/>
                <a:gd name="connsiteY52" fmla="*/ 466344 h 495147"/>
                <a:gd name="connsiteX53" fmla="*/ 3766185 w 4056964"/>
                <a:gd name="connsiteY53" fmla="*/ 450570 h 495147"/>
                <a:gd name="connsiteX54" fmla="*/ 3770300 w 4056964"/>
                <a:gd name="connsiteY54" fmla="*/ 412851 h 495147"/>
                <a:gd name="connsiteX55" fmla="*/ 3770300 w 4056964"/>
                <a:gd name="connsiteY55" fmla="*/ 141274 h 495147"/>
                <a:gd name="connsiteX56" fmla="*/ 3766185 w 4056964"/>
                <a:gd name="connsiteY56" fmla="*/ 103555 h 495147"/>
                <a:gd name="connsiteX57" fmla="*/ 3750755 w 4056964"/>
                <a:gd name="connsiteY57" fmla="*/ 87782 h 495147"/>
                <a:gd name="connsiteX58" fmla="*/ 3714750 w 4056964"/>
                <a:gd name="connsiteY58" fmla="*/ 82296 h 495147"/>
                <a:gd name="connsiteX59" fmla="*/ 3248025 w 4056964"/>
                <a:gd name="connsiteY59" fmla="*/ 68580 h 495147"/>
                <a:gd name="connsiteX60" fmla="*/ 3311805 w 4056964"/>
                <a:gd name="connsiteY60" fmla="*/ 70637 h 495147"/>
                <a:gd name="connsiteX61" fmla="*/ 3374898 w 4056964"/>
                <a:gd name="connsiteY61" fmla="*/ 68580 h 495147"/>
                <a:gd name="connsiteX62" fmla="*/ 3593668 w 4056964"/>
                <a:gd name="connsiteY62" fmla="*/ 373075 h 495147"/>
                <a:gd name="connsiteX63" fmla="*/ 3593668 w 4056964"/>
                <a:gd name="connsiteY63" fmla="*/ 148132 h 495147"/>
                <a:gd name="connsiteX64" fmla="*/ 3589211 w 4056964"/>
                <a:gd name="connsiteY64" fmla="*/ 108356 h 495147"/>
                <a:gd name="connsiteX65" fmla="*/ 3571723 w 4056964"/>
                <a:gd name="connsiteY65" fmla="*/ 89497 h 495147"/>
                <a:gd name="connsiteX66" fmla="*/ 3531261 w 4056964"/>
                <a:gd name="connsiteY66" fmla="*/ 82296 h 495147"/>
                <a:gd name="connsiteX67" fmla="*/ 3531261 w 4056964"/>
                <a:gd name="connsiteY67" fmla="*/ 68580 h 495147"/>
                <a:gd name="connsiteX68" fmla="*/ 3601212 w 4056964"/>
                <a:gd name="connsiteY68" fmla="*/ 70637 h 495147"/>
                <a:gd name="connsiteX69" fmla="*/ 3664992 w 4056964"/>
                <a:gd name="connsiteY69" fmla="*/ 68580 h 495147"/>
                <a:gd name="connsiteX70" fmla="*/ 3664992 w 4056964"/>
                <a:gd name="connsiteY70" fmla="*/ 82296 h 495147"/>
                <a:gd name="connsiteX71" fmla="*/ 3629330 w 4056964"/>
                <a:gd name="connsiteY71" fmla="*/ 89497 h 495147"/>
                <a:gd name="connsiteX72" fmla="*/ 3613557 w 4056964"/>
                <a:gd name="connsiteY72" fmla="*/ 108699 h 495147"/>
                <a:gd name="connsiteX73" fmla="*/ 3609442 w 4056964"/>
                <a:gd name="connsiteY73" fmla="*/ 148132 h 495147"/>
                <a:gd name="connsiteX74" fmla="*/ 3609442 w 4056964"/>
                <a:gd name="connsiteY74" fmla="*/ 488975 h 495147"/>
                <a:gd name="connsiteX75" fmla="*/ 3593668 w 4056964"/>
                <a:gd name="connsiteY75" fmla="*/ 488975 h 495147"/>
                <a:gd name="connsiteX76" fmla="*/ 3319349 w 4056964"/>
                <a:gd name="connsiteY76" fmla="*/ 109042 h 495147"/>
                <a:gd name="connsiteX77" fmla="*/ 3319349 w 4056964"/>
                <a:gd name="connsiteY77" fmla="*/ 405993 h 495147"/>
                <a:gd name="connsiteX78" fmla="*/ 3323806 w 4056964"/>
                <a:gd name="connsiteY78" fmla="*/ 445770 h 495147"/>
                <a:gd name="connsiteX79" fmla="*/ 3341294 w 4056964"/>
                <a:gd name="connsiteY79" fmla="*/ 464629 h 495147"/>
                <a:gd name="connsiteX80" fmla="*/ 3381756 w 4056964"/>
                <a:gd name="connsiteY80" fmla="*/ 471830 h 495147"/>
                <a:gd name="connsiteX81" fmla="*/ 3381756 w 4056964"/>
                <a:gd name="connsiteY81" fmla="*/ 485546 h 495147"/>
                <a:gd name="connsiteX82" fmla="*/ 3311805 w 4056964"/>
                <a:gd name="connsiteY82" fmla="*/ 483489 h 495147"/>
                <a:gd name="connsiteX83" fmla="*/ 3248025 w 4056964"/>
                <a:gd name="connsiteY83" fmla="*/ 485546 h 495147"/>
                <a:gd name="connsiteX84" fmla="*/ 3248025 w 4056964"/>
                <a:gd name="connsiteY84" fmla="*/ 471830 h 495147"/>
                <a:gd name="connsiteX85" fmla="*/ 3283687 w 4056964"/>
                <a:gd name="connsiteY85" fmla="*/ 464629 h 495147"/>
                <a:gd name="connsiteX86" fmla="*/ 3299460 w 4056964"/>
                <a:gd name="connsiteY86" fmla="*/ 445427 h 495147"/>
                <a:gd name="connsiteX87" fmla="*/ 3303575 w 4056964"/>
                <a:gd name="connsiteY87" fmla="*/ 405993 h 495147"/>
                <a:gd name="connsiteX88" fmla="*/ 3303575 w 4056964"/>
                <a:gd name="connsiteY88" fmla="*/ 141274 h 495147"/>
                <a:gd name="connsiteX89" fmla="*/ 3299460 w 4056964"/>
                <a:gd name="connsiteY89" fmla="*/ 103555 h 495147"/>
                <a:gd name="connsiteX90" fmla="*/ 3284030 w 4056964"/>
                <a:gd name="connsiteY90" fmla="*/ 87782 h 495147"/>
                <a:gd name="connsiteX91" fmla="*/ 3248025 w 4056964"/>
                <a:gd name="connsiteY91" fmla="*/ 82296 h 495147"/>
                <a:gd name="connsiteX92" fmla="*/ 3019425 w 4056964"/>
                <a:gd name="connsiteY92" fmla="*/ 68580 h 495147"/>
                <a:gd name="connsiteX93" fmla="*/ 3107207 w 4056964"/>
                <a:gd name="connsiteY93" fmla="*/ 70637 h 495147"/>
                <a:gd name="connsiteX94" fmla="*/ 3194304 w 4056964"/>
                <a:gd name="connsiteY94" fmla="*/ 68580 h 495147"/>
                <a:gd name="connsiteX95" fmla="*/ 3194304 w 4056964"/>
                <a:gd name="connsiteY95" fmla="*/ 82296 h 495147"/>
                <a:gd name="connsiteX96" fmla="*/ 3158299 w 4056964"/>
                <a:gd name="connsiteY96" fmla="*/ 87782 h 495147"/>
                <a:gd name="connsiteX97" fmla="*/ 3142869 w 4056964"/>
                <a:gd name="connsiteY97" fmla="*/ 103555 h 495147"/>
                <a:gd name="connsiteX98" fmla="*/ 3138754 w 4056964"/>
                <a:gd name="connsiteY98" fmla="*/ 141274 h 495147"/>
                <a:gd name="connsiteX99" fmla="*/ 3138754 w 4056964"/>
                <a:gd name="connsiteY99" fmla="*/ 412851 h 495147"/>
                <a:gd name="connsiteX100" fmla="*/ 3142869 w 4056964"/>
                <a:gd name="connsiteY100" fmla="*/ 450570 h 495147"/>
                <a:gd name="connsiteX101" fmla="*/ 3158299 w 4056964"/>
                <a:gd name="connsiteY101" fmla="*/ 466344 h 495147"/>
                <a:gd name="connsiteX102" fmla="*/ 3194304 w 4056964"/>
                <a:gd name="connsiteY102" fmla="*/ 471830 h 495147"/>
                <a:gd name="connsiteX103" fmla="*/ 3194304 w 4056964"/>
                <a:gd name="connsiteY103" fmla="*/ 485546 h 495147"/>
                <a:gd name="connsiteX104" fmla="*/ 3107207 w 4056964"/>
                <a:gd name="connsiteY104" fmla="*/ 483489 h 495147"/>
                <a:gd name="connsiteX105" fmla="*/ 3019425 w 4056964"/>
                <a:gd name="connsiteY105" fmla="*/ 485546 h 495147"/>
                <a:gd name="connsiteX106" fmla="*/ 3019425 w 4056964"/>
                <a:gd name="connsiteY106" fmla="*/ 471830 h 495147"/>
                <a:gd name="connsiteX107" fmla="*/ 3055430 w 4056964"/>
                <a:gd name="connsiteY107" fmla="*/ 466344 h 495147"/>
                <a:gd name="connsiteX108" fmla="*/ 3070860 w 4056964"/>
                <a:gd name="connsiteY108" fmla="*/ 450570 h 495147"/>
                <a:gd name="connsiteX109" fmla="*/ 3074975 w 4056964"/>
                <a:gd name="connsiteY109" fmla="*/ 412851 h 495147"/>
                <a:gd name="connsiteX110" fmla="*/ 3074975 w 4056964"/>
                <a:gd name="connsiteY110" fmla="*/ 141274 h 495147"/>
                <a:gd name="connsiteX111" fmla="*/ 3070860 w 4056964"/>
                <a:gd name="connsiteY111" fmla="*/ 103555 h 495147"/>
                <a:gd name="connsiteX112" fmla="*/ 3055430 w 4056964"/>
                <a:gd name="connsiteY112" fmla="*/ 87782 h 495147"/>
                <a:gd name="connsiteX113" fmla="*/ 3019425 w 4056964"/>
                <a:gd name="connsiteY113" fmla="*/ 82296 h 495147"/>
                <a:gd name="connsiteX114" fmla="*/ 2171700 w 4056964"/>
                <a:gd name="connsiteY114" fmla="*/ 68580 h 495147"/>
                <a:gd name="connsiteX115" fmla="*/ 2255368 w 4056964"/>
                <a:gd name="connsiteY115" fmla="*/ 70637 h 495147"/>
                <a:gd name="connsiteX116" fmla="*/ 2325319 w 4056964"/>
                <a:gd name="connsiteY116" fmla="*/ 69951 h 495147"/>
                <a:gd name="connsiteX117" fmla="*/ 2352066 w 4056964"/>
                <a:gd name="connsiteY117" fmla="*/ 69265 h 495147"/>
                <a:gd name="connsiteX118" fmla="*/ 2469680 w 4056964"/>
                <a:gd name="connsiteY118" fmla="*/ 98069 h 495147"/>
                <a:gd name="connsiteX119" fmla="*/ 2510485 w 4056964"/>
                <a:gd name="connsiteY119" fmla="*/ 172821 h 495147"/>
                <a:gd name="connsiteX120" fmla="*/ 2478596 w 4056964"/>
                <a:gd name="connsiteY120" fmla="*/ 245516 h 495147"/>
                <a:gd name="connsiteX121" fmla="*/ 2374011 w 4056964"/>
                <a:gd name="connsiteY121" fmla="*/ 287350 h 495147"/>
                <a:gd name="connsiteX122" fmla="*/ 2397328 w 4056964"/>
                <a:gd name="connsiteY122" fmla="*/ 290093 h 495147"/>
                <a:gd name="connsiteX123" fmla="*/ 2454936 w 4056964"/>
                <a:gd name="connsiteY123" fmla="*/ 312039 h 495147"/>
                <a:gd name="connsiteX124" fmla="*/ 2485111 w 4056964"/>
                <a:gd name="connsiteY124" fmla="*/ 364845 h 495147"/>
                <a:gd name="connsiteX125" fmla="*/ 2500198 w 4056964"/>
                <a:gd name="connsiteY125" fmla="*/ 427253 h 495147"/>
                <a:gd name="connsiteX126" fmla="*/ 2512200 w 4056964"/>
                <a:gd name="connsiteY126" fmla="*/ 461200 h 495147"/>
                <a:gd name="connsiteX127" fmla="*/ 2529002 w 4056964"/>
                <a:gd name="connsiteY127" fmla="*/ 471144 h 495147"/>
                <a:gd name="connsiteX128" fmla="*/ 2566721 w 4056964"/>
                <a:gd name="connsiteY128" fmla="*/ 447827 h 495147"/>
                <a:gd name="connsiteX129" fmla="*/ 2576322 w 4056964"/>
                <a:gd name="connsiteY129" fmla="*/ 456743 h 495147"/>
                <a:gd name="connsiteX130" fmla="*/ 2546490 w 4056964"/>
                <a:gd name="connsiteY130" fmla="*/ 485203 h 495147"/>
                <a:gd name="connsiteX131" fmla="*/ 2506371 w 4056964"/>
                <a:gd name="connsiteY131" fmla="*/ 495147 h 495147"/>
                <a:gd name="connsiteX132" fmla="*/ 2435733 w 4056964"/>
                <a:gd name="connsiteY132" fmla="*/ 443026 h 495147"/>
                <a:gd name="connsiteX133" fmla="*/ 2414473 w 4056964"/>
                <a:gd name="connsiteY133" fmla="*/ 357301 h 495147"/>
                <a:gd name="connsiteX134" fmla="*/ 2386013 w 4056964"/>
                <a:gd name="connsiteY134" fmla="*/ 305867 h 495147"/>
                <a:gd name="connsiteX135" fmla="*/ 2330120 w 4056964"/>
                <a:gd name="connsiteY135" fmla="*/ 292836 h 495147"/>
                <a:gd name="connsiteX136" fmla="*/ 2291029 w 4056964"/>
                <a:gd name="connsiteY136" fmla="*/ 292836 h 495147"/>
                <a:gd name="connsiteX137" fmla="*/ 2291029 w 4056964"/>
                <a:gd name="connsiteY137" fmla="*/ 412851 h 495147"/>
                <a:gd name="connsiteX138" fmla="*/ 2295144 w 4056964"/>
                <a:gd name="connsiteY138" fmla="*/ 450570 h 495147"/>
                <a:gd name="connsiteX139" fmla="*/ 2310575 w 4056964"/>
                <a:gd name="connsiteY139" fmla="*/ 466344 h 495147"/>
                <a:gd name="connsiteX140" fmla="*/ 2346579 w 4056964"/>
                <a:gd name="connsiteY140" fmla="*/ 471830 h 495147"/>
                <a:gd name="connsiteX141" fmla="*/ 2346579 w 4056964"/>
                <a:gd name="connsiteY141" fmla="*/ 485546 h 495147"/>
                <a:gd name="connsiteX142" fmla="*/ 2259483 w 4056964"/>
                <a:gd name="connsiteY142" fmla="*/ 483489 h 495147"/>
                <a:gd name="connsiteX143" fmla="*/ 2171700 w 4056964"/>
                <a:gd name="connsiteY143" fmla="*/ 485546 h 495147"/>
                <a:gd name="connsiteX144" fmla="*/ 2171700 w 4056964"/>
                <a:gd name="connsiteY144" fmla="*/ 471830 h 495147"/>
                <a:gd name="connsiteX145" fmla="*/ 2207705 w 4056964"/>
                <a:gd name="connsiteY145" fmla="*/ 466344 h 495147"/>
                <a:gd name="connsiteX146" fmla="*/ 2223135 w 4056964"/>
                <a:gd name="connsiteY146" fmla="*/ 450570 h 495147"/>
                <a:gd name="connsiteX147" fmla="*/ 2227250 w 4056964"/>
                <a:gd name="connsiteY147" fmla="*/ 412851 h 495147"/>
                <a:gd name="connsiteX148" fmla="*/ 2227250 w 4056964"/>
                <a:gd name="connsiteY148" fmla="*/ 141274 h 495147"/>
                <a:gd name="connsiteX149" fmla="*/ 2223135 w 4056964"/>
                <a:gd name="connsiteY149" fmla="*/ 103555 h 495147"/>
                <a:gd name="connsiteX150" fmla="*/ 2207705 w 4056964"/>
                <a:gd name="connsiteY150" fmla="*/ 87782 h 495147"/>
                <a:gd name="connsiteX151" fmla="*/ 2171700 w 4056964"/>
                <a:gd name="connsiteY151" fmla="*/ 82296 h 495147"/>
                <a:gd name="connsiteX152" fmla="*/ 1724025 w 4056964"/>
                <a:gd name="connsiteY152" fmla="*/ 68580 h 495147"/>
                <a:gd name="connsiteX153" fmla="*/ 1811808 w 4056964"/>
                <a:gd name="connsiteY153" fmla="*/ 70637 h 495147"/>
                <a:gd name="connsiteX154" fmla="*/ 1898904 w 4056964"/>
                <a:gd name="connsiteY154" fmla="*/ 68580 h 495147"/>
                <a:gd name="connsiteX155" fmla="*/ 1898904 w 4056964"/>
                <a:gd name="connsiteY155" fmla="*/ 82296 h 495147"/>
                <a:gd name="connsiteX156" fmla="*/ 1862900 w 4056964"/>
                <a:gd name="connsiteY156" fmla="*/ 87782 h 495147"/>
                <a:gd name="connsiteX157" fmla="*/ 1847469 w 4056964"/>
                <a:gd name="connsiteY157" fmla="*/ 103555 h 495147"/>
                <a:gd name="connsiteX158" fmla="*/ 1843354 w 4056964"/>
                <a:gd name="connsiteY158" fmla="*/ 141274 h 495147"/>
                <a:gd name="connsiteX159" fmla="*/ 1843354 w 4056964"/>
                <a:gd name="connsiteY159" fmla="*/ 265404 h 495147"/>
                <a:gd name="connsiteX160" fmla="*/ 1888617 w 4056964"/>
                <a:gd name="connsiteY160" fmla="*/ 254089 h 495147"/>
                <a:gd name="connsiteX161" fmla="*/ 1935252 w 4056964"/>
                <a:gd name="connsiteY161" fmla="*/ 219456 h 495147"/>
                <a:gd name="connsiteX162" fmla="*/ 2016862 w 4056964"/>
                <a:gd name="connsiteY162" fmla="*/ 135788 h 495147"/>
                <a:gd name="connsiteX163" fmla="*/ 2034693 w 4056964"/>
                <a:gd name="connsiteY163" fmla="*/ 104927 h 495147"/>
                <a:gd name="connsiteX164" fmla="*/ 2024406 w 4056964"/>
                <a:gd name="connsiteY164" fmla="*/ 88468 h 495147"/>
                <a:gd name="connsiteX165" fmla="*/ 1994230 w 4056964"/>
                <a:gd name="connsiteY165" fmla="*/ 81610 h 495147"/>
                <a:gd name="connsiteX166" fmla="*/ 1994230 w 4056964"/>
                <a:gd name="connsiteY166" fmla="*/ 68580 h 495147"/>
                <a:gd name="connsiteX167" fmla="*/ 2075155 w 4056964"/>
                <a:gd name="connsiteY167" fmla="*/ 70637 h 495147"/>
                <a:gd name="connsiteX168" fmla="*/ 2123847 w 4056964"/>
                <a:gd name="connsiteY168" fmla="*/ 68580 h 495147"/>
                <a:gd name="connsiteX169" fmla="*/ 2123847 w 4056964"/>
                <a:gd name="connsiteY169" fmla="*/ 81610 h 495147"/>
                <a:gd name="connsiteX170" fmla="*/ 2082699 w 4056964"/>
                <a:gd name="connsiteY170" fmla="*/ 96012 h 495147"/>
                <a:gd name="connsiteX171" fmla="*/ 2040179 w 4056964"/>
                <a:gd name="connsiteY171" fmla="*/ 130987 h 495147"/>
                <a:gd name="connsiteX172" fmla="*/ 1932508 w 4056964"/>
                <a:gd name="connsiteY172" fmla="*/ 238658 h 495147"/>
                <a:gd name="connsiteX173" fmla="*/ 2083384 w 4056964"/>
                <a:gd name="connsiteY173" fmla="*/ 429996 h 495147"/>
                <a:gd name="connsiteX174" fmla="*/ 2136877 w 4056964"/>
                <a:gd name="connsiteY174" fmla="*/ 471830 h 495147"/>
                <a:gd name="connsiteX175" fmla="*/ 2136877 w 4056964"/>
                <a:gd name="connsiteY175" fmla="*/ 485546 h 495147"/>
                <a:gd name="connsiteX176" fmla="*/ 2060067 w 4056964"/>
                <a:gd name="connsiteY176" fmla="*/ 483489 h 495147"/>
                <a:gd name="connsiteX177" fmla="*/ 1972971 w 4056964"/>
                <a:gd name="connsiteY177" fmla="*/ 485546 h 495147"/>
                <a:gd name="connsiteX178" fmla="*/ 1972971 w 4056964"/>
                <a:gd name="connsiteY178" fmla="*/ 471830 h 495147"/>
                <a:gd name="connsiteX179" fmla="*/ 2004517 w 4056964"/>
                <a:gd name="connsiteY179" fmla="*/ 468058 h 495147"/>
                <a:gd name="connsiteX180" fmla="*/ 2014119 w 4056964"/>
                <a:gd name="connsiteY180" fmla="*/ 458800 h 495147"/>
                <a:gd name="connsiteX181" fmla="*/ 2005203 w 4056964"/>
                <a:gd name="connsiteY181" fmla="*/ 440969 h 495147"/>
                <a:gd name="connsiteX182" fmla="*/ 1913992 w 4056964"/>
                <a:gd name="connsiteY182" fmla="*/ 314096 h 495147"/>
                <a:gd name="connsiteX183" fmla="*/ 1885188 w 4056964"/>
                <a:gd name="connsiteY183" fmla="*/ 286321 h 495147"/>
                <a:gd name="connsiteX184" fmla="*/ 1843354 w 4056964"/>
                <a:gd name="connsiteY184" fmla="*/ 277063 h 495147"/>
                <a:gd name="connsiteX185" fmla="*/ 1843354 w 4056964"/>
                <a:gd name="connsiteY185" fmla="*/ 412851 h 495147"/>
                <a:gd name="connsiteX186" fmla="*/ 1847469 w 4056964"/>
                <a:gd name="connsiteY186" fmla="*/ 450570 h 495147"/>
                <a:gd name="connsiteX187" fmla="*/ 1862900 w 4056964"/>
                <a:gd name="connsiteY187" fmla="*/ 466344 h 495147"/>
                <a:gd name="connsiteX188" fmla="*/ 1898904 w 4056964"/>
                <a:gd name="connsiteY188" fmla="*/ 471830 h 495147"/>
                <a:gd name="connsiteX189" fmla="*/ 1898904 w 4056964"/>
                <a:gd name="connsiteY189" fmla="*/ 485546 h 495147"/>
                <a:gd name="connsiteX190" fmla="*/ 1811808 w 4056964"/>
                <a:gd name="connsiteY190" fmla="*/ 483489 h 495147"/>
                <a:gd name="connsiteX191" fmla="*/ 1724025 w 4056964"/>
                <a:gd name="connsiteY191" fmla="*/ 485546 h 495147"/>
                <a:gd name="connsiteX192" fmla="*/ 1724025 w 4056964"/>
                <a:gd name="connsiteY192" fmla="*/ 471830 h 495147"/>
                <a:gd name="connsiteX193" fmla="*/ 1760030 w 4056964"/>
                <a:gd name="connsiteY193" fmla="*/ 466344 h 495147"/>
                <a:gd name="connsiteX194" fmla="*/ 1775460 w 4056964"/>
                <a:gd name="connsiteY194" fmla="*/ 450570 h 495147"/>
                <a:gd name="connsiteX195" fmla="*/ 1779575 w 4056964"/>
                <a:gd name="connsiteY195" fmla="*/ 412851 h 495147"/>
                <a:gd name="connsiteX196" fmla="*/ 1779575 w 4056964"/>
                <a:gd name="connsiteY196" fmla="*/ 141274 h 495147"/>
                <a:gd name="connsiteX197" fmla="*/ 1775460 w 4056964"/>
                <a:gd name="connsiteY197" fmla="*/ 103555 h 495147"/>
                <a:gd name="connsiteX198" fmla="*/ 1760030 w 4056964"/>
                <a:gd name="connsiteY198" fmla="*/ 87782 h 495147"/>
                <a:gd name="connsiteX199" fmla="*/ 1724025 w 4056964"/>
                <a:gd name="connsiteY199" fmla="*/ 82296 h 495147"/>
                <a:gd name="connsiteX200" fmla="*/ 823189 w 4056964"/>
                <a:gd name="connsiteY200" fmla="*/ 68580 h 495147"/>
                <a:gd name="connsiteX201" fmla="*/ 1016585 w 4056964"/>
                <a:gd name="connsiteY201" fmla="*/ 70637 h 495147"/>
                <a:gd name="connsiteX202" fmla="*/ 1209294 w 4056964"/>
                <a:gd name="connsiteY202" fmla="*/ 68580 h 495147"/>
                <a:gd name="connsiteX203" fmla="*/ 1204494 w 4056964"/>
                <a:gd name="connsiteY203" fmla="*/ 149504 h 495147"/>
                <a:gd name="connsiteX204" fmla="*/ 1206551 w 4056964"/>
                <a:gd name="connsiteY204" fmla="*/ 205740 h 495147"/>
                <a:gd name="connsiteX205" fmla="*/ 1190778 w 4056964"/>
                <a:gd name="connsiteY205" fmla="*/ 205740 h 495147"/>
                <a:gd name="connsiteX206" fmla="*/ 1177748 w 4056964"/>
                <a:gd name="connsiteY206" fmla="*/ 132359 h 495147"/>
                <a:gd name="connsiteX207" fmla="*/ 1148944 w 4056964"/>
                <a:gd name="connsiteY207" fmla="*/ 95669 h 495147"/>
                <a:gd name="connsiteX208" fmla="*/ 1092023 w 4056964"/>
                <a:gd name="connsiteY208" fmla="*/ 84353 h 495147"/>
                <a:gd name="connsiteX209" fmla="*/ 1048131 w 4056964"/>
                <a:gd name="connsiteY209" fmla="*/ 84353 h 495147"/>
                <a:gd name="connsiteX210" fmla="*/ 1048131 w 4056964"/>
                <a:gd name="connsiteY210" fmla="*/ 405993 h 495147"/>
                <a:gd name="connsiteX211" fmla="*/ 1053618 w 4056964"/>
                <a:gd name="connsiteY211" fmla="*/ 447827 h 495147"/>
                <a:gd name="connsiteX212" fmla="*/ 1072820 w 4056964"/>
                <a:gd name="connsiteY212" fmla="*/ 465658 h 495147"/>
                <a:gd name="connsiteX213" fmla="*/ 1117397 w 4056964"/>
                <a:gd name="connsiteY213" fmla="*/ 471830 h 495147"/>
                <a:gd name="connsiteX214" fmla="*/ 1117397 w 4056964"/>
                <a:gd name="connsiteY214" fmla="*/ 485546 h 495147"/>
                <a:gd name="connsiteX215" fmla="*/ 1016585 w 4056964"/>
                <a:gd name="connsiteY215" fmla="*/ 483489 h 495147"/>
                <a:gd name="connsiteX216" fmla="*/ 915086 w 4056964"/>
                <a:gd name="connsiteY216" fmla="*/ 485546 h 495147"/>
                <a:gd name="connsiteX217" fmla="*/ 915086 w 4056964"/>
                <a:gd name="connsiteY217" fmla="*/ 471830 h 495147"/>
                <a:gd name="connsiteX218" fmla="*/ 959663 w 4056964"/>
                <a:gd name="connsiteY218" fmla="*/ 465658 h 495147"/>
                <a:gd name="connsiteX219" fmla="*/ 978866 w 4056964"/>
                <a:gd name="connsiteY219" fmla="*/ 447827 h 495147"/>
                <a:gd name="connsiteX220" fmla="*/ 984352 w 4056964"/>
                <a:gd name="connsiteY220" fmla="*/ 405993 h 495147"/>
                <a:gd name="connsiteX221" fmla="*/ 984352 w 4056964"/>
                <a:gd name="connsiteY221" fmla="*/ 84353 h 495147"/>
                <a:gd name="connsiteX222" fmla="*/ 940461 w 4056964"/>
                <a:gd name="connsiteY222" fmla="*/ 84353 h 495147"/>
                <a:gd name="connsiteX223" fmla="*/ 883539 w 4056964"/>
                <a:gd name="connsiteY223" fmla="*/ 95669 h 495147"/>
                <a:gd name="connsiteX224" fmla="*/ 854736 w 4056964"/>
                <a:gd name="connsiteY224" fmla="*/ 132359 h 495147"/>
                <a:gd name="connsiteX225" fmla="*/ 841706 w 4056964"/>
                <a:gd name="connsiteY225" fmla="*/ 205740 h 495147"/>
                <a:gd name="connsiteX226" fmla="*/ 825932 w 4056964"/>
                <a:gd name="connsiteY226" fmla="*/ 205740 h 495147"/>
                <a:gd name="connsiteX227" fmla="*/ 827990 w 4056964"/>
                <a:gd name="connsiteY227" fmla="*/ 149504 h 495147"/>
                <a:gd name="connsiteX228" fmla="*/ 823189 w 4056964"/>
                <a:gd name="connsiteY228" fmla="*/ 68580 h 495147"/>
                <a:gd name="connsiteX229" fmla="*/ 369342 w 4056964"/>
                <a:gd name="connsiteY229" fmla="*/ 68580 h 495147"/>
                <a:gd name="connsiteX230" fmla="*/ 457124 w 4056964"/>
                <a:gd name="connsiteY230" fmla="*/ 70637 h 495147"/>
                <a:gd name="connsiteX231" fmla="*/ 544221 w 4056964"/>
                <a:gd name="connsiteY231" fmla="*/ 68580 h 495147"/>
                <a:gd name="connsiteX232" fmla="*/ 544221 w 4056964"/>
                <a:gd name="connsiteY232" fmla="*/ 82296 h 495147"/>
                <a:gd name="connsiteX233" fmla="*/ 508216 w 4056964"/>
                <a:gd name="connsiteY233" fmla="*/ 87782 h 495147"/>
                <a:gd name="connsiteX234" fmla="*/ 492786 w 4056964"/>
                <a:gd name="connsiteY234" fmla="*/ 103555 h 495147"/>
                <a:gd name="connsiteX235" fmla="*/ 488671 w 4056964"/>
                <a:gd name="connsiteY235" fmla="*/ 141274 h 495147"/>
                <a:gd name="connsiteX236" fmla="*/ 488671 w 4056964"/>
                <a:gd name="connsiteY236" fmla="*/ 313410 h 495147"/>
                <a:gd name="connsiteX237" fmla="*/ 495529 w 4056964"/>
                <a:gd name="connsiteY237" fmla="*/ 397421 h 495147"/>
                <a:gd name="connsiteX238" fmla="*/ 524675 w 4056964"/>
                <a:gd name="connsiteY238" fmla="*/ 450913 h 495147"/>
                <a:gd name="connsiteX239" fmla="*/ 590169 w 4056964"/>
                <a:gd name="connsiteY239" fmla="*/ 471144 h 495147"/>
                <a:gd name="connsiteX240" fmla="*/ 686867 w 4056964"/>
                <a:gd name="connsiteY240" fmla="*/ 427939 h 495147"/>
                <a:gd name="connsiteX241" fmla="*/ 714985 w 4056964"/>
                <a:gd name="connsiteY241" fmla="*/ 307238 h 495147"/>
                <a:gd name="connsiteX242" fmla="*/ 714985 w 4056964"/>
                <a:gd name="connsiteY242" fmla="*/ 148132 h 495147"/>
                <a:gd name="connsiteX243" fmla="*/ 701612 w 4056964"/>
                <a:gd name="connsiteY243" fmla="*/ 97383 h 495147"/>
                <a:gd name="connsiteX244" fmla="*/ 652577 w 4056964"/>
                <a:gd name="connsiteY244" fmla="*/ 82296 h 495147"/>
                <a:gd name="connsiteX245" fmla="*/ 652577 w 4056964"/>
                <a:gd name="connsiteY245" fmla="*/ 68580 h 495147"/>
                <a:gd name="connsiteX246" fmla="*/ 722529 w 4056964"/>
                <a:gd name="connsiteY246" fmla="*/ 70637 h 495147"/>
                <a:gd name="connsiteX247" fmla="*/ 786308 w 4056964"/>
                <a:gd name="connsiteY247" fmla="*/ 68580 h 495147"/>
                <a:gd name="connsiteX248" fmla="*/ 786308 w 4056964"/>
                <a:gd name="connsiteY248" fmla="*/ 82296 h 495147"/>
                <a:gd name="connsiteX249" fmla="*/ 750647 w 4056964"/>
                <a:gd name="connsiteY249" fmla="*/ 89497 h 495147"/>
                <a:gd name="connsiteX250" fmla="*/ 734873 w 4056964"/>
                <a:gd name="connsiteY250" fmla="*/ 108699 h 495147"/>
                <a:gd name="connsiteX251" fmla="*/ 730758 w 4056964"/>
                <a:gd name="connsiteY251" fmla="*/ 148132 h 495147"/>
                <a:gd name="connsiteX252" fmla="*/ 730758 w 4056964"/>
                <a:gd name="connsiteY252" fmla="*/ 299694 h 495147"/>
                <a:gd name="connsiteX253" fmla="*/ 724243 w 4056964"/>
                <a:gd name="connsiteY253" fmla="*/ 380276 h 495147"/>
                <a:gd name="connsiteX254" fmla="*/ 702641 w 4056964"/>
                <a:gd name="connsiteY254" fmla="*/ 438226 h 495147"/>
                <a:gd name="connsiteX255" fmla="*/ 654977 w 4056964"/>
                <a:gd name="connsiteY255" fmla="*/ 479717 h 495147"/>
                <a:gd name="connsiteX256" fmla="*/ 583997 w 4056964"/>
                <a:gd name="connsiteY256" fmla="*/ 495147 h 495147"/>
                <a:gd name="connsiteX257" fmla="*/ 475641 w 4056964"/>
                <a:gd name="connsiteY257" fmla="*/ 464972 h 495147"/>
                <a:gd name="connsiteX258" fmla="*/ 435179 w 4056964"/>
                <a:gd name="connsiteY258" fmla="*/ 403936 h 495147"/>
                <a:gd name="connsiteX259" fmla="*/ 424892 w 4056964"/>
                <a:gd name="connsiteY259" fmla="*/ 301752 h 495147"/>
                <a:gd name="connsiteX260" fmla="*/ 424892 w 4056964"/>
                <a:gd name="connsiteY260" fmla="*/ 141274 h 495147"/>
                <a:gd name="connsiteX261" fmla="*/ 420777 w 4056964"/>
                <a:gd name="connsiteY261" fmla="*/ 103555 h 495147"/>
                <a:gd name="connsiteX262" fmla="*/ 405346 w 4056964"/>
                <a:gd name="connsiteY262" fmla="*/ 87782 h 495147"/>
                <a:gd name="connsiteX263" fmla="*/ 369342 w 4056964"/>
                <a:gd name="connsiteY263" fmla="*/ 82296 h 495147"/>
                <a:gd name="connsiteX264" fmla="*/ 0 w 4056964"/>
                <a:gd name="connsiteY264" fmla="*/ 68580 h 495147"/>
                <a:gd name="connsiteX265" fmla="*/ 192024 w 4056964"/>
                <a:gd name="connsiteY265" fmla="*/ 70637 h 495147"/>
                <a:gd name="connsiteX266" fmla="*/ 328499 w 4056964"/>
                <a:gd name="connsiteY266" fmla="*/ 68580 h 495147"/>
                <a:gd name="connsiteX267" fmla="*/ 323698 w 4056964"/>
                <a:gd name="connsiteY267" fmla="*/ 142646 h 495147"/>
                <a:gd name="connsiteX268" fmla="*/ 325755 w 4056964"/>
                <a:gd name="connsiteY268" fmla="*/ 185166 h 495147"/>
                <a:gd name="connsiteX269" fmla="*/ 309982 w 4056964"/>
                <a:gd name="connsiteY269" fmla="*/ 185166 h 495147"/>
                <a:gd name="connsiteX270" fmla="*/ 286322 w 4056964"/>
                <a:gd name="connsiteY270" fmla="*/ 106642 h 495147"/>
                <a:gd name="connsiteX271" fmla="*/ 224943 w 4056964"/>
                <a:gd name="connsiteY271" fmla="*/ 84353 h 495147"/>
                <a:gd name="connsiteX272" fmla="*/ 174879 w 4056964"/>
                <a:gd name="connsiteY272" fmla="*/ 84353 h 495147"/>
                <a:gd name="connsiteX273" fmla="*/ 138875 w 4056964"/>
                <a:gd name="connsiteY273" fmla="*/ 88125 h 495147"/>
                <a:gd name="connsiteX274" fmla="*/ 123444 w 4056964"/>
                <a:gd name="connsiteY274" fmla="*/ 103555 h 495147"/>
                <a:gd name="connsiteX275" fmla="*/ 119330 w 4056964"/>
                <a:gd name="connsiteY275" fmla="*/ 141274 h 495147"/>
                <a:gd name="connsiteX276" fmla="*/ 119330 w 4056964"/>
                <a:gd name="connsiteY276" fmla="*/ 268833 h 495147"/>
                <a:gd name="connsiteX277" fmla="*/ 176251 w 4056964"/>
                <a:gd name="connsiteY277" fmla="*/ 268833 h 495147"/>
                <a:gd name="connsiteX278" fmla="*/ 209855 w 4056964"/>
                <a:gd name="connsiteY278" fmla="*/ 257518 h 495147"/>
                <a:gd name="connsiteX279" fmla="*/ 225629 w 4056964"/>
                <a:gd name="connsiteY279" fmla="*/ 232829 h 495147"/>
                <a:gd name="connsiteX280" fmla="*/ 233172 w 4056964"/>
                <a:gd name="connsiteY280" fmla="*/ 198882 h 495147"/>
                <a:gd name="connsiteX281" fmla="*/ 248946 w 4056964"/>
                <a:gd name="connsiteY281" fmla="*/ 198882 h 495147"/>
                <a:gd name="connsiteX282" fmla="*/ 246888 w 4056964"/>
                <a:gd name="connsiteY282" fmla="*/ 249631 h 495147"/>
                <a:gd name="connsiteX283" fmla="*/ 246888 w 4056964"/>
                <a:gd name="connsiteY283" fmla="*/ 275691 h 495147"/>
                <a:gd name="connsiteX284" fmla="*/ 251003 w 4056964"/>
                <a:gd name="connsiteY284" fmla="*/ 352501 h 495147"/>
                <a:gd name="connsiteX285" fmla="*/ 235230 w 4056964"/>
                <a:gd name="connsiteY285" fmla="*/ 352501 h 495147"/>
                <a:gd name="connsiteX286" fmla="*/ 219456 w 4056964"/>
                <a:gd name="connsiteY286" fmla="*/ 301066 h 495147"/>
                <a:gd name="connsiteX287" fmla="*/ 176251 w 4056964"/>
                <a:gd name="connsiteY287" fmla="*/ 282549 h 495147"/>
                <a:gd name="connsiteX288" fmla="*/ 119330 w 4056964"/>
                <a:gd name="connsiteY288" fmla="*/ 282549 h 495147"/>
                <a:gd name="connsiteX289" fmla="*/ 119330 w 4056964"/>
                <a:gd name="connsiteY289" fmla="*/ 412851 h 495147"/>
                <a:gd name="connsiteX290" fmla="*/ 124816 w 4056964"/>
                <a:gd name="connsiteY290" fmla="*/ 450570 h 495147"/>
                <a:gd name="connsiteX291" fmla="*/ 144018 w 4056964"/>
                <a:gd name="connsiteY291" fmla="*/ 466344 h 495147"/>
                <a:gd name="connsiteX292" fmla="*/ 188595 w 4056964"/>
                <a:gd name="connsiteY292" fmla="*/ 471830 h 495147"/>
                <a:gd name="connsiteX293" fmla="*/ 188595 w 4056964"/>
                <a:gd name="connsiteY293" fmla="*/ 485546 h 495147"/>
                <a:gd name="connsiteX294" fmla="*/ 87783 w 4056964"/>
                <a:gd name="connsiteY294" fmla="*/ 483489 h 495147"/>
                <a:gd name="connsiteX295" fmla="*/ 0 w 4056964"/>
                <a:gd name="connsiteY295" fmla="*/ 485546 h 495147"/>
                <a:gd name="connsiteX296" fmla="*/ 0 w 4056964"/>
                <a:gd name="connsiteY296" fmla="*/ 471830 h 495147"/>
                <a:gd name="connsiteX297" fmla="*/ 36005 w 4056964"/>
                <a:gd name="connsiteY297" fmla="*/ 466344 h 495147"/>
                <a:gd name="connsiteX298" fmla="*/ 51435 w 4056964"/>
                <a:gd name="connsiteY298" fmla="*/ 450570 h 495147"/>
                <a:gd name="connsiteX299" fmla="*/ 55550 w 4056964"/>
                <a:gd name="connsiteY299" fmla="*/ 412851 h 495147"/>
                <a:gd name="connsiteX300" fmla="*/ 55550 w 4056964"/>
                <a:gd name="connsiteY300" fmla="*/ 141274 h 495147"/>
                <a:gd name="connsiteX301" fmla="*/ 51435 w 4056964"/>
                <a:gd name="connsiteY301" fmla="*/ 103555 h 495147"/>
                <a:gd name="connsiteX302" fmla="*/ 36005 w 4056964"/>
                <a:gd name="connsiteY302" fmla="*/ 87782 h 495147"/>
                <a:gd name="connsiteX303" fmla="*/ 0 w 4056964"/>
                <a:gd name="connsiteY303" fmla="*/ 82296 h 495147"/>
                <a:gd name="connsiteX304" fmla="*/ 2777262 w 4056964"/>
                <a:gd name="connsiteY304" fmla="*/ 65151 h 495147"/>
                <a:gd name="connsiteX305" fmla="*/ 2788234 w 4056964"/>
                <a:gd name="connsiteY305" fmla="*/ 65151 h 495147"/>
                <a:gd name="connsiteX306" fmla="*/ 2948711 w 4056964"/>
                <a:gd name="connsiteY306" fmla="*/ 427939 h 495147"/>
                <a:gd name="connsiteX307" fmla="*/ 2996031 w 4056964"/>
                <a:gd name="connsiteY307" fmla="*/ 471830 h 495147"/>
                <a:gd name="connsiteX308" fmla="*/ 2996031 w 4056964"/>
                <a:gd name="connsiteY308" fmla="*/ 485546 h 495147"/>
                <a:gd name="connsiteX309" fmla="*/ 2922651 w 4056964"/>
                <a:gd name="connsiteY309" fmla="*/ 483489 h 495147"/>
                <a:gd name="connsiteX310" fmla="*/ 2834869 w 4056964"/>
                <a:gd name="connsiteY310" fmla="*/ 485546 h 495147"/>
                <a:gd name="connsiteX311" fmla="*/ 2834869 w 4056964"/>
                <a:gd name="connsiteY311" fmla="*/ 471830 h 495147"/>
                <a:gd name="connsiteX312" fmla="*/ 2872245 w 4056964"/>
                <a:gd name="connsiteY312" fmla="*/ 464972 h 495147"/>
                <a:gd name="connsiteX313" fmla="*/ 2884246 w 4056964"/>
                <a:gd name="connsiteY313" fmla="*/ 446455 h 495147"/>
                <a:gd name="connsiteX314" fmla="*/ 2874645 w 4056964"/>
                <a:gd name="connsiteY314" fmla="*/ 414223 h 495147"/>
                <a:gd name="connsiteX315" fmla="*/ 2839669 w 4056964"/>
                <a:gd name="connsiteY315" fmla="*/ 336042 h 495147"/>
                <a:gd name="connsiteX316" fmla="*/ 2673020 w 4056964"/>
                <a:gd name="connsiteY316" fmla="*/ 336042 h 495147"/>
                <a:gd name="connsiteX317" fmla="*/ 2649703 w 4056964"/>
                <a:gd name="connsiteY317" fmla="*/ 387477 h 495147"/>
                <a:gd name="connsiteX318" fmla="*/ 2638044 w 4056964"/>
                <a:gd name="connsiteY318" fmla="*/ 431368 h 495147"/>
                <a:gd name="connsiteX319" fmla="*/ 2650732 w 4056964"/>
                <a:gd name="connsiteY319" fmla="*/ 459143 h 495147"/>
                <a:gd name="connsiteX320" fmla="*/ 2691537 w 4056964"/>
                <a:gd name="connsiteY320" fmla="*/ 471830 h 495147"/>
                <a:gd name="connsiteX321" fmla="*/ 2691537 w 4056964"/>
                <a:gd name="connsiteY321" fmla="*/ 485546 h 495147"/>
                <a:gd name="connsiteX322" fmla="*/ 2629129 w 4056964"/>
                <a:gd name="connsiteY322" fmla="*/ 483489 h 495147"/>
                <a:gd name="connsiteX323" fmla="*/ 2569464 w 4056964"/>
                <a:gd name="connsiteY323" fmla="*/ 485546 h 495147"/>
                <a:gd name="connsiteX324" fmla="*/ 2569464 w 4056964"/>
                <a:gd name="connsiteY324" fmla="*/ 471830 h 495147"/>
                <a:gd name="connsiteX325" fmla="*/ 2601011 w 4056964"/>
                <a:gd name="connsiteY325" fmla="*/ 450913 h 495147"/>
                <a:gd name="connsiteX326" fmla="*/ 2625700 w 4056964"/>
                <a:gd name="connsiteY326" fmla="*/ 408051 h 495147"/>
                <a:gd name="connsiteX327" fmla="*/ 1247013 w 4056964"/>
                <a:gd name="connsiteY327" fmla="*/ 0 h 495147"/>
                <a:gd name="connsiteX328" fmla="*/ 1334796 w 4056964"/>
                <a:gd name="connsiteY328" fmla="*/ 2057 h 495147"/>
                <a:gd name="connsiteX329" fmla="*/ 1421892 w 4056964"/>
                <a:gd name="connsiteY329" fmla="*/ 0 h 495147"/>
                <a:gd name="connsiteX330" fmla="*/ 1421892 w 4056964"/>
                <a:gd name="connsiteY330" fmla="*/ 13716 h 495147"/>
                <a:gd name="connsiteX331" fmla="*/ 1385888 w 4056964"/>
                <a:gd name="connsiteY331" fmla="*/ 19202 h 495147"/>
                <a:gd name="connsiteX332" fmla="*/ 1370457 w 4056964"/>
                <a:gd name="connsiteY332" fmla="*/ 34975 h 495147"/>
                <a:gd name="connsiteX333" fmla="*/ 1366343 w 4056964"/>
                <a:gd name="connsiteY333" fmla="*/ 72694 h 495147"/>
                <a:gd name="connsiteX334" fmla="*/ 1366343 w 4056964"/>
                <a:gd name="connsiteY334" fmla="*/ 299694 h 495147"/>
                <a:gd name="connsiteX335" fmla="*/ 1373886 w 4056964"/>
                <a:gd name="connsiteY335" fmla="*/ 390906 h 495147"/>
                <a:gd name="connsiteX336" fmla="*/ 1405090 w 4056964"/>
                <a:gd name="connsiteY336" fmla="*/ 449199 h 495147"/>
                <a:gd name="connsiteX337" fmla="*/ 1474699 w 4056964"/>
                <a:gd name="connsiteY337" fmla="*/ 471144 h 495147"/>
                <a:gd name="connsiteX338" fmla="*/ 1576883 w 4056964"/>
                <a:gd name="connsiteY338" fmla="*/ 424510 h 495147"/>
                <a:gd name="connsiteX339" fmla="*/ 1606372 w 4056964"/>
                <a:gd name="connsiteY339" fmla="*/ 293522 h 495147"/>
                <a:gd name="connsiteX340" fmla="*/ 1606372 w 4056964"/>
                <a:gd name="connsiteY340" fmla="*/ 79552 h 495147"/>
                <a:gd name="connsiteX341" fmla="*/ 1592999 w 4056964"/>
                <a:gd name="connsiteY341" fmla="*/ 28803 h 495147"/>
                <a:gd name="connsiteX342" fmla="*/ 1543965 w 4056964"/>
                <a:gd name="connsiteY342" fmla="*/ 13716 h 495147"/>
                <a:gd name="connsiteX343" fmla="*/ 1543965 w 4056964"/>
                <a:gd name="connsiteY343" fmla="*/ 0 h 495147"/>
                <a:gd name="connsiteX344" fmla="*/ 1613916 w 4056964"/>
                <a:gd name="connsiteY344" fmla="*/ 2057 h 495147"/>
                <a:gd name="connsiteX345" fmla="*/ 1677696 w 4056964"/>
                <a:gd name="connsiteY345" fmla="*/ 0 h 495147"/>
                <a:gd name="connsiteX346" fmla="*/ 1677696 w 4056964"/>
                <a:gd name="connsiteY346" fmla="*/ 13716 h 495147"/>
                <a:gd name="connsiteX347" fmla="*/ 1642034 w 4056964"/>
                <a:gd name="connsiteY347" fmla="*/ 20917 h 495147"/>
                <a:gd name="connsiteX348" fmla="*/ 1626261 w 4056964"/>
                <a:gd name="connsiteY348" fmla="*/ 40119 h 495147"/>
                <a:gd name="connsiteX349" fmla="*/ 1622146 w 4056964"/>
                <a:gd name="connsiteY349" fmla="*/ 79552 h 495147"/>
                <a:gd name="connsiteX350" fmla="*/ 1622146 w 4056964"/>
                <a:gd name="connsiteY350" fmla="*/ 285978 h 495147"/>
                <a:gd name="connsiteX351" fmla="*/ 1615631 w 4056964"/>
                <a:gd name="connsiteY351" fmla="*/ 370675 h 495147"/>
                <a:gd name="connsiteX352" fmla="*/ 1594028 w 4056964"/>
                <a:gd name="connsiteY352" fmla="*/ 431368 h 495147"/>
                <a:gd name="connsiteX353" fmla="*/ 1543622 w 4056964"/>
                <a:gd name="connsiteY353" fmla="*/ 478002 h 495147"/>
                <a:gd name="connsiteX354" fmla="*/ 1468527 w 4056964"/>
                <a:gd name="connsiteY354" fmla="*/ 495147 h 495147"/>
                <a:gd name="connsiteX355" fmla="*/ 1353312 w 4056964"/>
                <a:gd name="connsiteY355" fmla="*/ 458114 h 495147"/>
                <a:gd name="connsiteX356" fmla="*/ 1312850 w 4056964"/>
                <a:gd name="connsiteY356" fmla="*/ 394335 h 495147"/>
                <a:gd name="connsiteX357" fmla="*/ 1302563 w 4056964"/>
                <a:gd name="connsiteY357" fmla="*/ 288036 h 495147"/>
                <a:gd name="connsiteX358" fmla="*/ 1302563 w 4056964"/>
                <a:gd name="connsiteY358" fmla="*/ 72694 h 495147"/>
                <a:gd name="connsiteX359" fmla="*/ 1298448 w 4056964"/>
                <a:gd name="connsiteY359" fmla="*/ 34975 h 495147"/>
                <a:gd name="connsiteX360" fmla="*/ 1283018 w 4056964"/>
                <a:gd name="connsiteY360" fmla="*/ 19202 h 495147"/>
                <a:gd name="connsiteX361" fmla="*/ 1247013 w 4056964"/>
                <a:gd name="connsiteY361" fmla="*/ 13716 h 495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</a:cxnLst>
              <a:rect l="l" t="t" r="r" b="b"/>
              <a:pathLst>
                <a:path w="4056964" h="495147">
                  <a:moveTo>
                    <a:pt x="2756688" y="148132"/>
                  </a:moveTo>
                  <a:lnTo>
                    <a:pt x="2678506" y="322326"/>
                  </a:lnTo>
                  <a:lnTo>
                    <a:pt x="2834183" y="322326"/>
                  </a:lnTo>
                  <a:close/>
                  <a:moveTo>
                    <a:pt x="2334921" y="82296"/>
                  </a:moveTo>
                  <a:cubicBezTo>
                    <a:pt x="2322576" y="82296"/>
                    <a:pt x="2313318" y="83896"/>
                    <a:pt x="2307146" y="87096"/>
                  </a:cubicBezTo>
                  <a:cubicBezTo>
                    <a:pt x="2300974" y="90297"/>
                    <a:pt x="2296744" y="96012"/>
                    <a:pt x="2294459" y="104241"/>
                  </a:cubicBezTo>
                  <a:cubicBezTo>
                    <a:pt x="2292172" y="112471"/>
                    <a:pt x="2291029" y="124815"/>
                    <a:pt x="2291029" y="141274"/>
                  </a:cubicBezTo>
                  <a:lnTo>
                    <a:pt x="2291029" y="279120"/>
                  </a:lnTo>
                  <a:lnTo>
                    <a:pt x="2336978" y="279120"/>
                  </a:lnTo>
                  <a:cubicBezTo>
                    <a:pt x="2377212" y="279120"/>
                    <a:pt x="2404758" y="270548"/>
                    <a:pt x="2419617" y="253403"/>
                  </a:cubicBezTo>
                  <a:cubicBezTo>
                    <a:pt x="2434476" y="236258"/>
                    <a:pt x="2441905" y="211912"/>
                    <a:pt x="2441905" y="180365"/>
                  </a:cubicBezTo>
                  <a:cubicBezTo>
                    <a:pt x="2441905" y="147447"/>
                    <a:pt x="2433561" y="122872"/>
                    <a:pt x="2416874" y="106642"/>
                  </a:cubicBezTo>
                  <a:cubicBezTo>
                    <a:pt x="2400186" y="90411"/>
                    <a:pt x="2372868" y="82296"/>
                    <a:pt x="2334921" y="82296"/>
                  </a:cubicBezTo>
                  <a:close/>
                  <a:moveTo>
                    <a:pt x="3714750" y="68580"/>
                  </a:moveTo>
                  <a:cubicBezTo>
                    <a:pt x="3758184" y="69951"/>
                    <a:pt x="3822192" y="70637"/>
                    <a:pt x="3906774" y="70637"/>
                  </a:cubicBezTo>
                  <a:cubicBezTo>
                    <a:pt x="3970782" y="70637"/>
                    <a:pt x="4016274" y="69951"/>
                    <a:pt x="4043248" y="68580"/>
                  </a:cubicBezTo>
                  <a:cubicBezTo>
                    <a:pt x="4040048" y="96012"/>
                    <a:pt x="4038447" y="120700"/>
                    <a:pt x="4038447" y="142646"/>
                  </a:cubicBezTo>
                  <a:cubicBezTo>
                    <a:pt x="4038447" y="160477"/>
                    <a:pt x="4039133" y="174650"/>
                    <a:pt x="4040505" y="185166"/>
                  </a:cubicBezTo>
                  <a:lnTo>
                    <a:pt x="4024731" y="185166"/>
                  </a:lnTo>
                  <a:cubicBezTo>
                    <a:pt x="4021531" y="147675"/>
                    <a:pt x="4013645" y="121501"/>
                    <a:pt x="4001071" y="106642"/>
                  </a:cubicBezTo>
                  <a:cubicBezTo>
                    <a:pt x="3988499" y="91783"/>
                    <a:pt x="3968039" y="84353"/>
                    <a:pt x="3939692" y="84353"/>
                  </a:cubicBezTo>
                  <a:lnTo>
                    <a:pt x="3889629" y="84353"/>
                  </a:lnTo>
                  <a:cubicBezTo>
                    <a:pt x="3873169" y="84353"/>
                    <a:pt x="3861168" y="85610"/>
                    <a:pt x="3853624" y="88125"/>
                  </a:cubicBezTo>
                  <a:cubicBezTo>
                    <a:pt x="3846081" y="90640"/>
                    <a:pt x="3840937" y="95783"/>
                    <a:pt x="3838194" y="103555"/>
                  </a:cubicBezTo>
                  <a:cubicBezTo>
                    <a:pt x="3835451" y="111328"/>
                    <a:pt x="3834079" y="123901"/>
                    <a:pt x="3834079" y="141274"/>
                  </a:cubicBezTo>
                  <a:lnTo>
                    <a:pt x="3834079" y="268833"/>
                  </a:lnTo>
                  <a:lnTo>
                    <a:pt x="3891001" y="268833"/>
                  </a:lnTo>
                  <a:cubicBezTo>
                    <a:pt x="3905631" y="268833"/>
                    <a:pt x="3916833" y="265061"/>
                    <a:pt x="3924605" y="257518"/>
                  </a:cubicBezTo>
                  <a:cubicBezTo>
                    <a:pt x="3932377" y="249974"/>
                    <a:pt x="3937635" y="241744"/>
                    <a:pt x="3940378" y="232829"/>
                  </a:cubicBezTo>
                  <a:cubicBezTo>
                    <a:pt x="3943121" y="223913"/>
                    <a:pt x="3945636" y="212598"/>
                    <a:pt x="3947922" y="198882"/>
                  </a:cubicBezTo>
                  <a:lnTo>
                    <a:pt x="3963695" y="198882"/>
                  </a:lnTo>
                  <a:cubicBezTo>
                    <a:pt x="3962324" y="214426"/>
                    <a:pt x="3961638" y="231343"/>
                    <a:pt x="3961638" y="249631"/>
                  </a:cubicBezTo>
                  <a:lnTo>
                    <a:pt x="3961638" y="275691"/>
                  </a:lnTo>
                  <a:cubicBezTo>
                    <a:pt x="3961638" y="293522"/>
                    <a:pt x="3963009" y="319125"/>
                    <a:pt x="3965753" y="352501"/>
                  </a:cubicBezTo>
                  <a:lnTo>
                    <a:pt x="3949979" y="352501"/>
                  </a:lnTo>
                  <a:cubicBezTo>
                    <a:pt x="3947236" y="330555"/>
                    <a:pt x="3941979" y="313410"/>
                    <a:pt x="3934206" y="301066"/>
                  </a:cubicBezTo>
                  <a:cubicBezTo>
                    <a:pt x="3926434" y="288721"/>
                    <a:pt x="3912032" y="282549"/>
                    <a:pt x="3891001" y="282549"/>
                  </a:cubicBezTo>
                  <a:lnTo>
                    <a:pt x="3834079" y="282549"/>
                  </a:lnTo>
                  <a:lnTo>
                    <a:pt x="3834079" y="412851"/>
                  </a:lnTo>
                  <a:cubicBezTo>
                    <a:pt x="3834079" y="430225"/>
                    <a:pt x="3835451" y="442798"/>
                    <a:pt x="3838194" y="450570"/>
                  </a:cubicBezTo>
                  <a:cubicBezTo>
                    <a:pt x="3840937" y="458343"/>
                    <a:pt x="3846081" y="463486"/>
                    <a:pt x="3853624" y="466001"/>
                  </a:cubicBezTo>
                  <a:cubicBezTo>
                    <a:pt x="3861168" y="468515"/>
                    <a:pt x="3873169" y="469773"/>
                    <a:pt x="3889629" y="469773"/>
                  </a:cubicBezTo>
                  <a:lnTo>
                    <a:pt x="3939692" y="469773"/>
                  </a:lnTo>
                  <a:cubicBezTo>
                    <a:pt x="3962553" y="469773"/>
                    <a:pt x="3980612" y="466115"/>
                    <a:pt x="3993871" y="458800"/>
                  </a:cubicBezTo>
                  <a:cubicBezTo>
                    <a:pt x="4007129" y="451485"/>
                    <a:pt x="4017188" y="439712"/>
                    <a:pt x="4024046" y="423481"/>
                  </a:cubicBezTo>
                  <a:cubicBezTo>
                    <a:pt x="4030904" y="407251"/>
                    <a:pt x="4035705" y="384505"/>
                    <a:pt x="4038447" y="355244"/>
                  </a:cubicBezTo>
                  <a:lnTo>
                    <a:pt x="4054221" y="355244"/>
                  </a:lnTo>
                  <a:cubicBezTo>
                    <a:pt x="4052849" y="367588"/>
                    <a:pt x="4052163" y="384048"/>
                    <a:pt x="4052163" y="404622"/>
                  </a:cubicBezTo>
                  <a:cubicBezTo>
                    <a:pt x="4052163" y="428396"/>
                    <a:pt x="4053764" y="455371"/>
                    <a:pt x="4056964" y="485546"/>
                  </a:cubicBezTo>
                  <a:cubicBezTo>
                    <a:pt x="4027247" y="484174"/>
                    <a:pt x="3977183" y="483489"/>
                    <a:pt x="3906774" y="483489"/>
                  </a:cubicBezTo>
                  <a:cubicBezTo>
                    <a:pt x="3822192" y="483489"/>
                    <a:pt x="3758184" y="484174"/>
                    <a:pt x="3714750" y="485546"/>
                  </a:cubicBezTo>
                  <a:lnTo>
                    <a:pt x="3714750" y="471830"/>
                  </a:lnTo>
                  <a:cubicBezTo>
                    <a:pt x="3731209" y="470916"/>
                    <a:pt x="3743211" y="469087"/>
                    <a:pt x="3750755" y="466344"/>
                  </a:cubicBezTo>
                  <a:cubicBezTo>
                    <a:pt x="3758298" y="463601"/>
                    <a:pt x="3763442" y="458343"/>
                    <a:pt x="3766185" y="450570"/>
                  </a:cubicBezTo>
                  <a:cubicBezTo>
                    <a:pt x="3768928" y="442798"/>
                    <a:pt x="3770300" y="430225"/>
                    <a:pt x="3770300" y="412851"/>
                  </a:cubicBezTo>
                  <a:lnTo>
                    <a:pt x="3770300" y="141274"/>
                  </a:lnTo>
                  <a:cubicBezTo>
                    <a:pt x="3770300" y="123901"/>
                    <a:pt x="3768928" y="111328"/>
                    <a:pt x="3766185" y="103555"/>
                  </a:cubicBezTo>
                  <a:cubicBezTo>
                    <a:pt x="3763442" y="95783"/>
                    <a:pt x="3758298" y="90525"/>
                    <a:pt x="3750755" y="87782"/>
                  </a:cubicBezTo>
                  <a:cubicBezTo>
                    <a:pt x="3743211" y="85039"/>
                    <a:pt x="3731209" y="83210"/>
                    <a:pt x="3714750" y="82296"/>
                  </a:cubicBezTo>
                  <a:close/>
                  <a:moveTo>
                    <a:pt x="3248025" y="68580"/>
                  </a:moveTo>
                  <a:cubicBezTo>
                    <a:pt x="3263113" y="69951"/>
                    <a:pt x="3284373" y="70637"/>
                    <a:pt x="3311805" y="70637"/>
                  </a:cubicBezTo>
                  <a:cubicBezTo>
                    <a:pt x="3336493" y="70637"/>
                    <a:pt x="3357524" y="69951"/>
                    <a:pt x="3374898" y="68580"/>
                  </a:cubicBezTo>
                  <a:lnTo>
                    <a:pt x="3593668" y="373075"/>
                  </a:lnTo>
                  <a:lnTo>
                    <a:pt x="3593668" y="148132"/>
                  </a:lnTo>
                  <a:cubicBezTo>
                    <a:pt x="3593668" y="130302"/>
                    <a:pt x="3592183" y="117043"/>
                    <a:pt x="3589211" y="108356"/>
                  </a:cubicBezTo>
                  <a:cubicBezTo>
                    <a:pt x="3586239" y="99669"/>
                    <a:pt x="3580409" y="93383"/>
                    <a:pt x="3571723" y="89497"/>
                  </a:cubicBezTo>
                  <a:cubicBezTo>
                    <a:pt x="3563036" y="85610"/>
                    <a:pt x="3549549" y="83210"/>
                    <a:pt x="3531261" y="82296"/>
                  </a:cubicBezTo>
                  <a:lnTo>
                    <a:pt x="3531261" y="68580"/>
                  </a:lnTo>
                  <a:cubicBezTo>
                    <a:pt x="3547720" y="69951"/>
                    <a:pt x="3571037" y="70637"/>
                    <a:pt x="3601212" y="70637"/>
                  </a:cubicBezTo>
                  <a:cubicBezTo>
                    <a:pt x="3628644" y="70637"/>
                    <a:pt x="3649904" y="69951"/>
                    <a:pt x="3664992" y="68580"/>
                  </a:cubicBezTo>
                  <a:lnTo>
                    <a:pt x="3664992" y="82296"/>
                  </a:lnTo>
                  <a:cubicBezTo>
                    <a:pt x="3648989" y="83210"/>
                    <a:pt x="3637102" y="85610"/>
                    <a:pt x="3629330" y="89497"/>
                  </a:cubicBezTo>
                  <a:cubicBezTo>
                    <a:pt x="3621557" y="93383"/>
                    <a:pt x="3616300" y="99784"/>
                    <a:pt x="3613557" y="108699"/>
                  </a:cubicBezTo>
                  <a:cubicBezTo>
                    <a:pt x="3610813" y="117614"/>
                    <a:pt x="3609442" y="130759"/>
                    <a:pt x="3609442" y="148132"/>
                  </a:cubicBezTo>
                  <a:lnTo>
                    <a:pt x="3609442" y="488975"/>
                  </a:lnTo>
                  <a:lnTo>
                    <a:pt x="3593668" y="488975"/>
                  </a:lnTo>
                  <a:lnTo>
                    <a:pt x="3319349" y="109042"/>
                  </a:lnTo>
                  <a:lnTo>
                    <a:pt x="3319349" y="405993"/>
                  </a:lnTo>
                  <a:cubicBezTo>
                    <a:pt x="3319349" y="423824"/>
                    <a:pt x="3320834" y="437083"/>
                    <a:pt x="3323806" y="445770"/>
                  </a:cubicBezTo>
                  <a:cubicBezTo>
                    <a:pt x="3326778" y="454457"/>
                    <a:pt x="3332607" y="460743"/>
                    <a:pt x="3341294" y="464629"/>
                  </a:cubicBezTo>
                  <a:cubicBezTo>
                    <a:pt x="3349981" y="468515"/>
                    <a:pt x="3363468" y="470916"/>
                    <a:pt x="3381756" y="471830"/>
                  </a:cubicBezTo>
                  <a:lnTo>
                    <a:pt x="3381756" y="485546"/>
                  </a:lnTo>
                  <a:cubicBezTo>
                    <a:pt x="3365297" y="484174"/>
                    <a:pt x="3341980" y="483489"/>
                    <a:pt x="3311805" y="483489"/>
                  </a:cubicBezTo>
                  <a:cubicBezTo>
                    <a:pt x="3284373" y="483489"/>
                    <a:pt x="3263113" y="484174"/>
                    <a:pt x="3248025" y="485546"/>
                  </a:cubicBezTo>
                  <a:lnTo>
                    <a:pt x="3248025" y="471830"/>
                  </a:lnTo>
                  <a:cubicBezTo>
                    <a:pt x="3264027" y="470916"/>
                    <a:pt x="3275914" y="468515"/>
                    <a:pt x="3283687" y="464629"/>
                  </a:cubicBezTo>
                  <a:cubicBezTo>
                    <a:pt x="3291459" y="460743"/>
                    <a:pt x="3296717" y="454342"/>
                    <a:pt x="3299460" y="445427"/>
                  </a:cubicBezTo>
                  <a:cubicBezTo>
                    <a:pt x="3302203" y="436511"/>
                    <a:pt x="3303575" y="423367"/>
                    <a:pt x="3303575" y="405993"/>
                  </a:cubicBezTo>
                  <a:lnTo>
                    <a:pt x="3303575" y="141274"/>
                  </a:lnTo>
                  <a:cubicBezTo>
                    <a:pt x="3303575" y="123901"/>
                    <a:pt x="3302203" y="111328"/>
                    <a:pt x="3299460" y="103555"/>
                  </a:cubicBezTo>
                  <a:cubicBezTo>
                    <a:pt x="3296717" y="95783"/>
                    <a:pt x="3291573" y="90525"/>
                    <a:pt x="3284030" y="87782"/>
                  </a:cubicBezTo>
                  <a:cubicBezTo>
                    <a:pt x="3276486" y="85039"/>
                    <a:pt x="3264485" y="83210"/>
                    <a:pt x="3248025" y="82296"/>
                  </a:cubicBezTo>
                  <a:close/>
                  <a:moveTo>
                    <a:pt x="3019425" y="68580"/>
                  </a:moveTo>
                  <a:cubicBezTo>
                    <a:pt x="3038627" y="69951"/>
                    <a:pt x="3067888" y="70637"/>
                    <a:pt x="3107207" y="70637"/>
                  </a:cubicBezTo>
                  <a:cubicBezTo>
                    <a:pt x="3143783" y="70637"/>
                    <a:pt x="3172815" y="69951"/>
                    <a:pt x="3194304" y="68580"/>
                  </a:cubicBezTo>
                  <a:lnTo>
                    <a:pt x="3194304" y="82296"/>
                  </a:lnTo>
                  <a:cubicBezTo>
                    <a:pt x="3177845" y="83210"/>
                    <a:pt x="3165843" y="85039"/>
                    <a:pt x="3158299" y="87782"/>
                  </a:cubicBezTo>
                  <a:cubicBezTo>
                    <a:pt x="3150756" y="90525"/>
                    <a:pt x="3145612" y="95783"/>
                    <a:pt x="3142869" y="103555"/>
                  </a:cubicBezTo>
                  <a:cubicBezTo>
                    <a:pt x="3140126" y="111328"/>
                    <a:pt x="3138754" y="123901"/>
                    <a:pt x="3138754" y="141274"/>
                  </a:cubicBezTo>
                  <a:lnTo>
                    <a:pt x="3138754" y="412851"/>
                  </a:lnTo>
                  <a:cubicBezTo>
                    <a:pt x="3138754" y="430225"/>
                    <a:pt x="3140126" y="442798"/>
                    <a:pt x="3142869" y="450570"/>
                  </a:cubicBezTo>
                  <a:cubicBezTo>
                    <a:pt x="3145612" y="458343"/>
                    <a:pt x="3150756" y="463601"/>
                    <a:pt x="3158299" y="466344"/>
                  </a:cubicBezTo>
                  <a:cubicBezTo>
                    <a:pt x="3165843" y="469087"/>
                    <a:pt x="3177845" y="470916"/>
                    <a:pt x="3194304" y="471830"/>
                  </a:cubicBezTo>
                  <a:lnTo>
                    <a:pt x="3194304" y="485546"/>
                  </a:lnTo>
                  <a:cubicBezTo>
                    <a:pt x="3173273" y="484174"/>
                    <a:pt x="3144241" y="483489"/>
                    <a:pt x="3107207" y="483489"/>
                  </a:cubicBezTo>
                  <a:cubicBezTo>
                    <a:pt x="3067888" y="483489"/>
                    <a:pt x="3038627" y="484174"/>
                    <a:pt x="3019425" y="485546"/>
                  </a:cubicBezTo>
                  <a:lnTo>
                    <a:pt x="3019425" y="471830"/>
                  </a:lnTo>
                  <a:cubicBezTo>
                    <a:pt x="3035885" y="470916"/>
                    <a:pt x="3047886" y="469087"/>
                    <a:pt x="3055430" y="466344"/>
                  </a:cubicBezTo>
                  <a:cubicBezTo>
                    <a:pt x="3062973" y="463601"/>
                    <a:pt x="3068117" y="458343"/>
                    <a:pt x="3070860" y="450570"/>
                  </a:cubicBezTo>
                  <a:cubicBezTo>
                    <a:pt x="3073603" y="442798"/>
                    <a:pt x="3074975" y="430225"/>
                    <a:pt x="3074975" y="412851"/>
                  </a:cubicBezTo>
                  <a:lnTo>
                    <a:pt x="3074975" y="141274"/>
                  </a:lnTo>
                  <a:cubicBezTo>
                    <a:pt x="3074975" y="123901"/>
                    <a:pt x="3073603" y="111328"/>
                    <a:pt x="3070860" y="103555"/>
                  </a:cubicBezTo>
                  <a:cubicBezTo>
                    <a:pt x="3068117" y="95783"/>
                    <a:pt x="3062973" y="90525"/>
                    <a:pt x="3055430" y="87782"/>
                  </a:cubicBezTo>
                  <a:cubicBezTo>
                    <a:pt x="3047886" y="85039"/>
                    <a:pt x="3035885" y="83210"/>
                    <a:pt x="3019425" y="82296"/>
                  </a:cubicBezTo>
                  <a:close/>
                  <a:moveTo>
                    <a:pt x="2171700" y="68580"/>
                  </a:moveTo>
                  <a:cubicBezTo>
                    <a:pt x="2190903" y="69951"/>
                    <a:pt x="2218792" y="70637"/>
                    <a:pt x="2255368" y="70637"/>
                  </a:cubicBezTo>
                  <a:lnTo>
                    <a:pt x="2325319" y="69951"/>
                  </a:lnTo>
                  <a:cubicBezTo>
                    <a:pt x="2333092" y="69494"/>
                    <a:pt x="2342007" y="69265"/>
                    <a:pt x="2352066" y="69265"/>
                  </a:cubicBezTo>
                  <a:cubicBezTo>
                    <a:pt x="2403272" y="69265"/>
                    <a:pt x="2442477" y="78867"/>
                    <a:pt x="2469680" y="98069"/>
                  </a:cubicBezTo>
                  <a:cubicBezTo>
                    <a:pt x="2496884" y="117271"/>
                    <a:pt x="2510485" y="142189"/>
                    <a:pt x="2510485" y="172821"/>
                  </a:cubicBezTo>
                  <a:cubicBezTo>
                    <a:pt x="2510485" y="199339"/>
                    <a:pt x="2499856" y="223570"/>
                    <a:pt x="2478596" y="245516"/>
                  </a:cubicBezTo>
                  <a:cubicBezTo>
                    <a:pt x="2457336" y="267462"/>
                    <a:pt x="2422474" y="281406"/>
                    <a:pt x="2374011" y="287350"/>
                  </a:cubicBezTo>
                  <a:cubicBezTo>
                    <a:pt x="2383155" y="288264"/>
                    <a:pt x="2390928" y="289179"/>
                    <a:pt x="2397328" y="290093"/>
                  </a:cubicBezTo>
                  <a:cubicBezTo>
                    <a:pt x="2421560" y="293751"/>
                    <a:pt x="2440762" y="301066"/>
                    <a:pt x="2454936" y="312039"/>
                  </a:cubicBezTo>
                  <a:cubicBezTo>
                    <a:pt x="2469109" y="323011"/>
                    <a:pt x="2479167" y="340614"/>
                    <a:pt x="2485111" y="364845"/>
                  </a:cubicBezTo>
                  <a:lnTo>
                    <a:pt x="2500198" y="427253"/>
                  </a:lnTo>
                  <a:cubicBezTo>
                    <a:pt x="2503856" y="443255"/>
                    <a:pt x="2507856" y="454571"/>
                    <a:pt x="2512200" y="461200"/>
                  </a:cubicBezTo>
                  <a:cubicBezTo>
                    <a:pt x="2516543" y="467830"/>
                    <a:pt x="2522144" y="471144"/>
                    <a:pt x="2529002" y="471144"/>
                  </a:cubicBezTo>
                  <a:cubicBezTo>
                    <a:pt x="2540432" y="471144"/>
                    <a:pt x="2553005" y="463372"/>
                    <a:pt x="2566721" y="447827"/>
                  </a:cubicBezTo>
                  <a:lnTo>
                    <a:pt x="2576322" y="456743"/>
                  </a:lnTo>
                  <a:cubicBezTo>
                    <a:pt x="2567635" y="469087"/>
                    <a:pt x="2557691" y="478574"/>
                    <a:pt x="2546490" y="485203"/>
                  </a:cubicBezTo>
                  <a:cubicBezTo>
                    <a:pt x="2535288" y="491833"/>
                    <a:pt x="2521915" y="495147"/>
                    <a:pt x="2506371" y="495147"/>
                  </a:cubicBezTo>
                  <a:cubicBezTo>
                    <a:pt x="2467966" y="495147"/>
                    <a:pt x="2444420" y="477774"/>
                    <a:pt x="2435733" y="443026"/>
                  </a:cubicBezTo>
                  <a:lnTo>
                    <a:pt x="2414473" y="357301"/>
                  </a:lnTo>
                  <a:cubicBezTo>
                    <a:pt x="2408073" y="331698"/>
                    <a:pt x="2398586" y="314553"/>
                    <a:pt x="2386013" y="305867"/>
                  </a:cubicBezTo>
                  <a:cubicBezTo>
                    <a:pt x="2373440" y="297180"/>
                    <a:pt x="2354809" y="292836"/>
                    <a:pt x="2330120" y="292836"/>
                  </a:cubicBezTo>
                  <a:lnTo>
                    <a:pt x="2291029" y="292836"/>
                  </a:lnTo>
                  <a:lnTo>
                    <a:pt x="2291029" y="412851"/>
                  </a:lnTo>
                  <a:cubicBezTo>
                    <a:pt x="2291029" y="430225"/>
                    <a:pt x="2292401" y="442798"/>
                    <a:pt x="2295144" y="450570"/>
                  </a:cubicBezTo>
                  <a:cubicBezTo>
                    <a:pt x="2297887" y="458343"/>
                    <a:pt x="2303031" y="463601"/>
                    <a:pt x="2310575" y="466344"/>
                  </a:cubicBezTo>
                  <a:cubicBezTo>
                    <a:pt x="2318119" y="469087"/>
                    <a:pt x="2330120" y="470916"/>
                    <a:pt x="2346579" y="471830"/>
                  </a:cubicBezTo>
                  <a:lnTo>
                    <a:pt x="2346579" y="485546"/>
                  </a:lnTo>
                  <a:cubicBezTo>
                    <a:pt x="2325548" y="484174"/>
                    <a:pt x="2296516" y="483489"/>
                    <a:pt x="2259483" y="483489"/>
                  </a:cubicBezTo>
                  <a:cubicBezTo>
                    <a:pt x="2220163" y="483489"/>
                    <a:pt x="2190903" y="484174"/>
                    <a:pt x="2171700" y="485546"/>
                  </a:cubicBezTo>
                  <a:lnTo>
                    <a:pt x="2171700" y="471830"/>
                  </a:lnTo>
                  <a:cubicBezTo>
                    <a:pt x="2188159" y="470916"/>
                    <a:pt x="2200161" y="469087"/>
                    <a:pt x="2207705" y="466344"/>
                  </a:cubicBezTo>
                  <a:cubicBezTo>
                    <a:pt x="2215249" y="463601"/>
                    <a:pt x="2220392" y="458343"/>
                    <a:pt x="2223135" y="450570"/>
                  </a:cubicBezTo>
                  <a:cubicBezTo>
                    <a:pt x="2225878" y="442798"/>
                    <a:pt x="2227250" y="430225"/>
                    <a:pt x="2227250" y="412851"/>
                  </a:cubicBezTo>
                  <a:lnTo>
                    <a:pt x="2227250" y="141274"/>
                  </a:lnTo>
                  <a:cubicBezTo>
                    <a:pt x="2227250" y="123901"/>
                    <a:pt x="2225878" y="111328"/>
                    <a:pt x="2223135" y="103555"/>
                  </a:cubicBezTo>
                  <a:cubicBezTo>
                    <a:pt x="2220392" y="95783"/>
                    <a:pt x="2215249" y="90525"/>
                    <a:pt x="2207705" y="87782"/>
                  </a:cubicBezTo>
                  <a:cubicBezTo>
                    <a:pt x="2200161" y="85039"/>
                    <a:pt x="2188159" y="83210"/>
                    <a:pt x="2171700" y="82296"/>
                  </a:cubicBezTo>
                  <a:close/>
                  <a:moveTo>
                    <a:pt x="1724025" y="68580"/>
                  </a:moveTo>
                  <a:cubicBezTo>
                    <a:pt x="1743228" y="69951"/>
                    <a:pt x="1772489" y="70637"/>
                    <a:pt x="1811808" y="70637"/>
                  </a:cubicBezTo>
                  <a:cubicBezTo>
                    <a:pt x="1848384" y="70637"/>
                    <a:pt x="1877416" y="69951"/>
                    <a:pt x="1898904" y="68580"/>
                  </a:cubicBezTo>
                  <a:lnTo>
                    <a:pt x="1898904" y="82296"/>
                  </a:lnTo>
                  <a:cubicBezTo>
                    <a:pt x="1882445" y="83210"/>
                    <a:pt x="1870444" y="85039"/>
                    <a:pt x="1862900" y="87782"/>
                  </a:cubicBezTo>
                  <a:cubicBezTo>
                    <a:pt x="1855356" y="90525"/>
                    <a:pt x="1850212" y="95783"/>
                    <a:pt x="1847469" y="103555"/>
                  </a:cubicBezTo>
                  <a:cubicBezTo>
                    <a:pt x="1844726" y="111328"/>
                    <a:pt x="1843354" y="123901"/>
                    <a:pt x="1843354" y="141274"/>
                  </a:cubicBezTo>
                  <a:lnTo>
                    <a:pt x="1843354" y="265404"/>
                  </a:lnTo>
                  <a:cubicBezTo>
                    <a:pt x="1859357" y="264490"/>
                    <a:pt x="1874444" y="260718"/>
                    <a:pt x="1888617" y="254089"/>
                  </a:cubicBezTo>
                  <a:cubicBezTo>
                    <a:pt x="1902791" y="247459"/>
                    <a:pt x="1918335" y="235915"/>
                    <a:pt x="1935252" y="219456"/>
                  </a:cubicBezTo>
                  <a:lnTo>
                    <a:pt x="2016862" y="135788"/>
                  </a:lnTo>
                  <a:cubicBezTo>
                    <a:pt x="2028749" y="124815"/>
                    <a:pt x="2034693" y="114528"/>
                    <a:pt x="2034693" y="104927"/>
                  </a:cubicBezTo>
                  <a:cubicBezTo>
                    <a:pt x="2034693" y="98069"/>
                    <a:pt x="2031264" y="92583"/>
                    <a:pt x="2024406" y="88468"/>
                  </a:cubicBezTo>
                  <a:cubicBezTo>
                    <a:pt x="2017548" y="84353"/>
                    <a:pt x="2007489" y="82067"/>
                    <a:pt x="1994230" y="81610"/>
                  </a:cubicBezTo>
                  <a:lnTo>
                    <a:pt x="1994230" y="68580"/>
                  </a:lnTo>
                  <a:cubicBezTo>
                    <a:pt x="2018919" y="69951"/>
                    <a:pt x="2045894" y="70637"/>
                    <a:pt x="2075155" y="70637"/>
                  </a:cubicBezTo>
                  <a:cubicBezTo>
                    <a:pt x="2094814" y="70637"/>
                    <a:pt x="2111045" y="69951"/>
                    <a:pt x="2123847" y="68580"/>
                  </a:cubicBezTo>
                  <a:lnTo>
                    <a:pt x="2123847" y="81610"/>
                  </a:lnTo>
                  <a:cubicBezTo>
                    <a:pt x="2107387" y="84810"/>
                    <a:pt x="2093671" y="89611"/>
                    <a:pt x="2082699" y="96012"/>
                  </a:cubicBezTo>
                  <a:cubicBezTo>
                    <a:pt x="2071726" y="102412"/>
                    <a:pt x="2057553" y="114071"/>
                    <a:pt x="2040179" y="130987"/>
                  </a:cubicBezTo>
                  <a:lnTo>
                    <a:pt x="1932508" y="238658"/>
                  </a:lnTo>
                  <a:lnTo>
                    <a:pt x="2083384" y="429996"/>
                  </a:lnTo>
                  <a:cubicBezTo>
                    <a:pt x="2099386" y="450113"/>
                    <a:pt x="2117217" y="464058"/>
                    <a:pt x="2136877" y="471830"/>
                  </a:cubicBezTo>
                  <a:lnTo>
                    <a:pt x="2136877" y="485546"/>
                  </a:lnTo>
                  <a:cubicBezTo>
                    <a:pt x="2114931" y="484174"/>
                    <a:pt x="2089328" y="483489"/>
                    <a:pt x="2060067" y="483489"/>
                  </a:cubicBezTo>
                  <a:cubicBezTo>
                    <a:pt x="2028978" y="483489"/>
                    <a:pt x="1999945" y="484174"/>
                    <a:pt x="1972971" y="485546"/>
                  </a:cubicBezTo>
                  <a:lnTo>
                    <a:pt x="1972971" y="471830"/>
                  </a:lnTo>
                  <a:cubicBezTo>
                    <a:pt x="1987601" y="471373"/>
                    <a:pt x="1998117" y="470116"/>
                    <a:pt x="2004517" y="468058"/>
                  </a:cubicBezTo>
                  <a:cubicBezTo>
                    <a:pt x="2010918" y="466001"/>
                    <a:pt x="2014119" y="462915"/>
                    <a:pt x="2014119" y="458800"/>
                  </a:cubicBezTo>
                  <a:cubicBezTo>
                    <a:pt x="2014119" y="454228"/>
                    <a:pt x="2011147" y="448284"/>
                    <a:pt x="2005203" y="440969"/>
                  </a:cubicBezTo>
                  <a:lnTo>
                    <a:pt x="1913992" y="314096"/>
                  </a:lnTo>
                  <a:cubicBezTo>
                    <a:pt x="1904848" y="301295"/>
                    <a:pt x="1895247" y="292036"/>
                    <a:pt x="1885188" y="286321"/>
                  </a:cubicBezTo>
                  <a:cubicBezTo>
                    <a:pt x="1875130" y="280606"/>
                    <a:pt x="1861185" y="277520"/>
                    <a:pt x="1843354" y="277063"/>
                  </a:cubicBezTo>
                  <a:lnTo>
                    <a:pt x="1843354" y="412851"/>
                  </a:lnTo>
                  <a:cubicBezTo>
                    <a:pt x="1843354" y="430225"/>
                    <a:pt x="1844726" y="442798"/>
                    <a:pt x="1847469" y="450570"/>
                  </a:cubicBezTo>
                  <a:cubicBezTo>
                    <a:pt x="1850212" y="458343"/>
                    <a:pt x="1855356" y="463601"/>
                    <a:pt x="1862900" y="466344"/>
                  </a:cubicBezTo>
                  <a:cubicBezTo>
                    <a:pt x="1870444" y="469087"/>
                    <a:pt x="1882445" y="470916"/>
                    <a:pt x="1898904" y="471830"/>
                  </a:cubicBezTo>
                  <a:lnTo>
                    <a:pt x="1898904" y="485546"/>
                  </a:lnTo>
                  <a:cubicBezTo>
                    <a:pt x="1877873" y="484174"/>
                    <a:pt x="1848841" y="483489"/>
                    <a:pt x="1811808" y="483489"/>
                  </a:cubicBezTo>
                  <a:cubicBezTo>
                    <a:pt x="1772489" y="483489"/>
                    <a:pt x="1743228" y="484174"/>
                    <a:pt x="1724025" y="485546"/>
                  </a:cubicBezTo>
                  <a:lnTo>
                    <a:pt x="1724025" y="471830"/>
                  </a:lnTo>
                  <a:cubicBezTo>
                    <a:pt x="1740484" y="470916"/>
                    <a:pt x="1752486" y="469087"/>
                    <a:pt x="1760030" y="466344"/>
                  </a:cubicBezTo>
                  <a:cubicBezTo>
                    <a:pt x="1767574" y="463601"/>
                    <a:pt x="1772717" y="458343"/>
                    <a:pt x="1775460" y="450570"/>
                  </a:cubicBezTo>
                  <a:cubicBezTo>
                    <a:pt x="1778203" y="442798"/>
                    <a:pt x="1779575" y="430225"/>
                    <a:pt x="1779575" y="412851"/>
                  </a:cubicBezTo>
                  <a:lnTo>
                    <a:pt x="1779575" y="141274"/>
                  </a:lnTo>
                  <a:cubicBezTo>
                    <a:pt x="1779575" y="123901"/>
                    <a:pt x="1778203" y="111328"/>
                    <a:pt x="1775460" y="103555"/>
                  </a:cubicBezTo>
                  <a:cubicBezTo>
                    <a:pt x="1772717" y="95783"/>
                    <a:pt x="1767574" y="90525"/>
                    <a:pt x="1760030" y="87782"/>
                  </a:cubicBezTo>
                  <a:cubicBezTo>
                    <a:pt x="1752486" y="85039"/>
                    <a:pt x="1740484" y="83210"/>
                    <a:pt x="1724025" y="82296"/>
                  </a:cubicBezTo>
                  <a:close/>
                  <a:moveTo>
                    <a:pt x="823189" y="68580"/>
                  </a:moveTo>
                  <a:cubicBezTo>
                    <a:pt x="861137" y="69951"/>
                    <a:pt x="925602" y="70637"/>
                    <a:pt x="1016585" y="70637"/>
                  </a:cubicBezTo>
                  <a:cubicBezTo>
                    <a:pt x="1107110" y="70637"/>
                    <a:pt x="1171347" y="69951"/>
                    <a:pt x="1209294" y="68580"/>
                  </a:cubicBezTo>
                  <a:cubicBezTo>
                    <a:pt x="1206094" y="98755"/>
                    <a:pt x="1204494" y="125730"/>
                    <a:pt x="1204494" y="149504"/>
                  </a:cubicBezTo>
                  <a:cubicBezTo>
                    <a:pt x="1204494" y="173278"/>
                    <a:pt x="1205180" y="192024"/>
                    <a:pt x="1206551" y="205740"/>
                  </a:cubicBezTo>
                  <a:lnTo>
                    <a:pt x="1190778" y="205740"/>
                  </a:lnTo>
                  <a:cubicBezTo>
                    <a:pt x="1188035" y="173736"/>
                    <a:pt x="1183691" y="149275"/>
                    <a:pt x="1177748" y="132359"/>
                  </a:cubicBezTo>
                  <a:cubicBezTo>
                    <a:pt x="1171804" y="115443"/>
                    <a:pt x="1162203" y="103213"/>
                    <a:pt x="1148944" y="95669"/>
                  </a:cubicBezTo>
                  <a:cubicBezTo>
                    <a:pt x="1135685" y="88125"/>
                    <a:pt x="1116711" y="84353"/>
                    <a:pt x="1092023" y="84353"/>
                  </a:cubicBezTo>
                  <a:lnTo>
                    <a:pt x="1048131" y="84353"/>
                  </a:lnTo>
                  <a:lnTo>
                    <a:pt x="1048131" y="405993"/>
                  </a:lnTo>
                  <a:cubicBezTo>
                    <a:pt x="1048131" y="425196"/>
                    <a:pt x="1049960" y="439140"/>
                    <a:pt x="1053618" y="447827"/>
                  </a:cubicBezTo>
                  <a:cubicBezTo>
                    <a:pt x="1057275" y="456514"/>
                    <a:pt x="1063676" y="462457"/>
                    <a:pt x="1072820" y="465658"/>
                  </a:cubicBezTo>
                  <a:cubicBezTo>
                    <a:pt x="1081964" y="468858"/>
                    <a:pt x="1096823" y="470916"/>
                    <a:pt x="1117397" y="471830"/>
                  </a:cubicBezTo>
                  <a:lnTo>
                    <a:pt x="1117397" y="485546"/>
                  </a:lnTo>
                  <a:cubicBezTo>
                    <a:pt x="1093623" y="484174"/>
                    <a:pt x="1060019" y="483489"/>
                    <a:pt x="1016585" y="483489"/>
                  </a:cubicBezTo>
                  <a:cubicBezTo>
                    <a:pt x="970865" y="483489"/>
                    <a:pt x="937032" y="484174"/>
                    <a:pt x="915086" y="485546"/>
                  </a:cubicBezTo>
                  <a:lnTo>
                    <a:pt x="915086" y="471830"/>
                  </a:lnTo>
                  <a:cubicBezTo>
                    <a:pt x="935660" y="470916"/>
                    <a:pt x="950519" y="468858"/>
                    <a:pt x="959663" y="465658"/>
                  </a:cubicBezTo>
                  <a:cubicBezTo>
                    <a:pt x="968807" y="462457"/>
                    <a:pt x="975208" y="456514"/>
                    <a:pt x="978866" y="447827"/>
                  </a:cubicBezTo>
                  <a:cubicBezTo>
                    <a:pt x="982523" y="439140"/>
                    <a:pt x="984352" y="425196"/>
                    <a:pt x="984352" y="405993"/>
                  </a:cubicBezTo>
                  <a:lnTo>
                    <a:pt x="984352" y="84353"/>
                  </a:lnTo>
                  <a:lnTo>
                    <a:pt x="940461" y="84353"/>
                  </a:lnTo>
                  <a:cubicBezTo>
                    <a:pt x="915772" y="84353"/>
                    <a:pt x="896798" y="88125"/>
                    <a:pt x="883539" y="95669"/>
                  </a:cubicBezTo>
                  <a:cubicBezTo>
                    <a:pt x="870281" y="103213"/>
                    <a:pt x="860679" y="115443"/>
                    <a:pt x="854736" y="132359"/>
                  </a:cubicBezTo>
                  <a:cubicBezTo>
                    <a:pt x="848792" y="149275"/>
                    <a:pt x="844449" y="173736"/>
                    <a:pt x="841706" y="205740"/>
                  </a:cubicBezTo>
                  <a:lnTo>
                    <a:pt x="825932" y="205740"/>
                  </a:lnTo>
                  <a:cubicBezTo>
                    <a:pt x="827304" y="191109"/>
                    <a:pt x="827990" y="172364"/>
                    <a:pt x="827990" y="149504"/>
                  </a:cubicBezTo>
                  <a:cubicBezTo>
                    <a:pt x="827990" y="125730"/>
                    <a:pt x="826389" y="98755"/>
                    <a:pt x="823189" y="68580"/>
                  </a:cubicBezTo>
                  <a:close/>
                  <a:moveTo>
                    <a:pt x="369342" y="68580"/>
                  </a:moveTo>
                  <a:cubicBezTo>
                    <a:pt x="388544" y="69951"/>
                    <a:pt x="417805" y="70637"/>
                    <a:pt x="457124" y="70637"/>
                  </a:cubicBezTo>
                  <a:cubicBezTo>
                    <a:pt x="493700" y="70637"/>
                    <a:pt x="522732" y="69951"/>
                    <a:pt x="544221" y="68580"/>
                  </a:cubicBezTo>
                  <a:lnTo>
                    <a:pt x="544221" y="82296"/>
                  </a:lnTo>
                  <a:cubicBezTo>
                    <a:pt x="527762" y="83210"/>
                    <a:pt x="515760" y="85039"/>
                    <a:pt x="508216" y="87782"/>
                  </a:cubicBezTo>
                  <a:cubicBezTo>
                    <a:pt x="500672" y="90525"/>
                    <a:pt x="495529" y="95783"/>
                    <a:pt x="492786" y="103555"/>
                  </a:cubicBezTo>
                  <a:cubicBezTo>
                    <a:pt x="490043" y="111328"/>
                    <a:pt x="488671" y="123901"/>
                    <a:pt x="488671" y="141274"/>
                  </a:cubicBezTo>
                  <a:lnTo>
                    <a:pt x="488671" y="313410"/>
                  </a:lnTo>
                  <a:cubicBezTo>
                    <a:pt x="488671" y="347243"/>
                    <a:pt x="490957" y="375247"/>
                    <a:pt x="495529" y="397421"/>
                  </a:cubicBezTo>
                  <a:cubicBezTo>
                    <a:pt x="500101" y="419595"/>
                    <a:pt x="509816" y="437426"/>
                    <a:pt x="524675" y="450913"/>
                  </a:cubicBezTo>
                  <a:cubicBezTo>
                    <a:pt x="539535" y="464401"/>
                    <a:pt x="561366" y="471144"/>
                    <a:pt x="590169" y="471144"/>
                  </a:cubicBezTo>
                  <a:cubicBezTo>
                    <a:pt x="635889" y="471144"/>
                    <a:pt x="668122" y="456743"/>
                    <a:pt x="686867" y="427939"/>
                  </a:cubicBezTo>
                  <a:cubicBezTo>
                    <a:pt x="705612" y="399135"/>
                    <a:pt x="714985" y="358902"/>
                    <a:pt x="714985" y="307238"/>
                  </a:cubicBezTo>
                  <a:lnTo>
                    <a:pt x="714985" y="148132"/>
                  </a:lnTo>
                  <a:cubicBezTo>
                    <a:pt x="714985" y="123444"/>
                    <a:pt x="710527" y="106527"/>
                    <a:pt x="701612" y="97383"/>
                  </a:cubicBezTo>
                  <a:cubicBezTo>
                    <a:pt x="692697" y="88239"/>
                    <a:pt x="676352" y="83210"/>
                    <a:pt x="652577" y="82296"/>
                  </a:cubicBezTo>
                  <a:lnTo>
                    <a:pt x="652577" y="68580"/>
                  </a:lnTo>
                  <a:cubicBezTo>
                    <a:pt x="669036" y="69951"/>
                    <a:pt x="692354" y="70637"/>
                    <a:pt x="722529" y="70637"/>
                  </a:cubicBezTo>
                  <a:cubicBezTo>
                    <a:pt x="749961" y="70637"/>
                    <a:pt x="771221" y="69951"/>
                    <a:pt x="786308" y="68580"/>
                  </a:cubicBezTo>
                  <a:lnTo>
                    <a:pt x="786308" y="82296"/>
                  </a:lnTo>
                  <a:cubicBezTo>
                    <a:pt x="770306" y="83210"/>
                    <a:pt x="758419" y="85610"/>
                    <a:pt x="750647" y="89497"/>
                  </a:cubicBezTo>
                  <a:cubicBezTo>
                    <a:pt x="742874" y="93383"/>
                    <a:pt x="737616" y="99784"/>
                    <a:pt x="734873" y="108699"/>
                  </a:cubicBezTo>
                  <a:cubicBezTo>
                    <a:pt x="732130" y="117614"/>
                    <a:pt x="730758" y="130759"/>
                    <a:pt x="730758" y="148132"/>
                  </a:cubicBezTo>
                  <a:lnTo>
                    <a:pt x="730758" y="299694"/>
                  </a:lnTo>
                  <a:cubicBezTo>
                    <a:pt x="730758" y="331241"/>
                    <a:pt x="728587" y="358102"/>
                    <a:pt x="724243" y="380276"/>
                  </a:cubicBezTo>
                  <a:cubicBezTo>
                    <a:pt x="719900" y="402450"/>
                    <a:pt x="712699" y="421767"/>
                    <a:pt x="702641" y="438226"/>
                  </a:cubicBezTo>
                  <a:cubicBezTo>
                    <a:pt x="691668" y="455599"/>
                    <a:pt x="675780" y="469430"/>
                    <a:pt x="654977" y="479717"/>
                  </a:cubicBezTo>
                  <a:cubicBezTo>
                    <a:pt x="634175" y="490004"/>
                    <a:pt x="610515" y="495147"/>
                    <a:pt x="583997" y="495147"/>
                  </a:cubicBezTo>
                  <a:cubicBezTo>
                    <a:pt x="536906" y="495147"/>
                    <a:pt x="500787" y="485089"/>
                    <a:pt x="475641" y="464972"/>
                  </a:cubicBezTo>
                  <a:cubicBezTo>
                    <a:pt x="455524" y="447141"/>
                    <a:pt x="442037" y="426796"/>
                    <a:pt x="435179" y="403936"/>
                  </a:cubicBezTo>
                  <a:cubicBezTo>
                    <a:pt x="428321" y="381076"/>
                    <a:pt x="424892" y="347014"/>
                    <a:pt x="424892" y="301752"/>
                  </a:cubicBezTo>
                  <a:lnTo>
                    <a:pt x="424892" y="141274"/>
                  </a:lnTo>
                  <a:cubicBezTo>
                    <a:pt x="424892" y="123901"/>
                    <a:pt x="423520" y="111328"/>
                    <a:pt x="420777" y="103555"/>
                  </a:cubicBezTo>
                  <a:cubicBezTo>
                    <a:pt x="418034" y="95783"/>
                    <a:pt x="412890" y="90525"/>
                    <a:pt x="405346" y="87782"/>
                  </a:cubicBezTo>
                  <a:cubicBezTo>
                    <a:pt x="397802" y="85039"/>
                    <a:pt x="385801" y="83210"/>
                    <a:pt x="369342" y="82296"/>
                  </a:cubicBezTo>
                  <a:close/>
                  <a:moveTo>
                    <a:pt x="0" y="68580"/>
                  </a:moveTo>
                  <a:cubicBezTo>
                    <a:pt x="43434" y="69951"/>
                    <a:pt x="107442" y="70637"/>
                    <a:pt x="192024" y="70637"/>
                  </a:cubicBezTo>
                  <a:cubicBezTo>
                    <a:pt x="256032" y="70637"/>
                    <a:pt x="301524" y="69951"/>
                    <a:pt x="328499" y="68580"/>
                  </a:cubicBezTo>
                  <a:cubicBezTo>
                    <a:pt x="325298" y="96012"/>
                    <a:pt x="323698" y="120700"/>
                    <a:pt x="323698" y="142646"/>
                  </a:cubicBezTo>
                  <a:cubicBezTo>
                    <a:pt x="323698" y="160477"/>
                    <a:pt x="324384" y="174650"/>
                    <a:pt x="325755" y="185166"/>
                  </a:cubicBezTo>
                  <a:lnTo>
                    <a:pt x="309982" y="185166"/>
                  </a:lnTo>
                  <a:cubicBezTo>
                    <a:pt x="306782" y="147675"/>
                    <a:pt x="298895" y="121501"/>
                    <a:pt x="286322" y="106642"/>
                  </a:cubicBezTo>
                  <a:cubicBezTo>
                    <a:pt x="273749" y="91783"/>
                    <a:pt x="253289" y="84353"/>
                    <a:pt x="224943" y="84353"/>
                  </a:cubicBezTo>
                  <a:lnTo>
                    <a:pt x="174879" y="84353"/>
                  </a:lnTo>
                  <a:cubicBezTo>
                    <a:pt x="158420" y="84353"/>
                    <a:pt x="146419" y="85610"/>
                    <a:pt x="138875" y="88125"/>
                  </a:cubicBezTo>
                  <a:cubicBezTo>
                    <a:pt x="131331" y="90640"/>
                    <a:pt x="126188" y="95783"/>
                    <a:pt x="123444" y="103555"/>
                  </a:cubicBezTo>
                  <a:cubicBezTo>
                    <a:pt x="120701" y="111328"/>
                    <a:pt x="119330" y="123901"/>
                    <a:pt x="119330" y="141274"/>
                  </a:cubicBezTo>
                  <a:lnTo>
                    <a:pt x="119330" y="268833"/>
                  </a:lnTo>
                  <a:lnTo>
                    <a:pt x="176251" y="268833"/>
                  </a:lnTo>
                  <a:cubicBezTo>
                    <a:pt x="190881" y="268833"/>
                    <a:pt x="202083" y="265061"/>
                    <a:pt x="209855" y="257518"/>
                  </a:cubicBezTo>
                  <a:cubicBezTo>
                    <a:pt x="217628" y="249974"/>
                    <a:pt x="222885" y="241744"/>
                    <a:pt x="225629" y="232829"/>
                  </a:cubicBezTo>
                  <a:cubicBezTo>
                    <a:pt x="228372" y="223913"/>
                    <a:pt x="230886" y="212598"/>
                    <a:pt x="233172" y="198882"/>
                  </a:cubicBezTo>
                  <a:lnTo>
                    <a:pt x="248946" y="198882"/>
                  </a:lnTo>
                  <a:cubicBezTo>
                    <a:pt x="247574" y="214426"/>
                    <a:pt x="246888" y="231343"/>
                    <a:pt x="246888" y="249631"/>
                  </a:cubicBezTo>
                  <a:lnTo>
                    <a:pt x="246888" y="275691"/>
                  </a:lnTo>
                  <a:cubicBezTo>
                    <a:pt x="246888" y="293522"/>
                    <a:pt x="248260" y="319125"/>
                    <a:pt x="251003" y="352501"/>
                  </a:cubicBezTo>
                  <a:lnTo>
                    <a:pt x="235230" y="352501"/>
                  </a:lnTo>
                  <a:cubicBezTo>
                    <a:pt x="232487" y="330555"/>
                    <a:pt x="227229" y="313410"/>
                    <a:pt x="219456" y="301066"/>
                  </a:cubicBezTo>
                  <a:cubicBezTo>
                    <a:pt x="211684" y="288721"/>
                    <a:pt x="197282" y="282549"/>
                    <a:pt x="176251" y="282549"/>
                  </a:cubicBezTo>
                  <a:lnTo>
                    <a:pt x="119330" y="282549"/>
                  </a:lnTo>
                  <a:lnTo>
                    <a:pt x="119330" y="412851"/>
                  </a:lnTo>
                  <a:cubicBezTo>
                    <a:pt x="119330" y="430225"/>
                    <a:pt x="121158" y="442798"/>
                    <a:pt x="124816" y="450570"/>
                  </a:cubicBezTo>
                  <a:cubicBezTo>
                    <a:pt x="128474" y="458343"/>
                    <a:pt x="134874" y="463601"/>
                    <a:pt x="144018" y="466344"/>
                  </a:cubicBezTo>
                  <a:cubicBezTo>
                    <a:pt x="153162" y="469087"/>
                    <a:pt x="168021" y="470916"/>
                    <a:pt x="188595" y="471830"/>
                  </a:cubicBezTo>
                  <a:lnTo>
                    <a:pt x="188595" y="485546"/>
                  </a:lnTo>
                  <a:cubicBezTo>
                    <a:pt x="164821" y="484174"/>
                    <a:pt x="131217" y="483489"/>
                    <a:pt x="87783" y="483489"/>
                  </a:cubicBezTo>
                  <a:cubicBezTo>
                    <a:pt x="48464" y="483489"/>
                    <a:pt x="19203" y="484174"/>
                    <a:pt x="0" y="485546"/>
                  </a:cubicBezTo>
                  <a:lnTo>
                    <a:pt x="0" y="471830"/>
                  </a:lnTo>
                  <a:cubicBezTo>
                    <a:pt x="16460" y="470916"/>
                    <a:pt x="28461" y="469087"/>
                    <a:pt x="36005" y="466344"/>
                  </a:cubicBezTo>
                  <a:cubicBezTo>
                    <a:pt x="43549" y="463601"/>
                    <a:pt x="48692" y="458343"/>
                    <a:pt x="51435" y="450570"/>
                  </a:cubicBezTo>
                  <a:cubicBezTo>
                    <a:pt x="54179" y="442798"/>
                    <a:pt x="55550" y="430225"/>
                    <a:pt x="55550" y="412851"/>
                  </a:cubicBezTo>
                  <a:lnTo>
                    <a:pt x="55550" y="141274"/>
                  </a:lnTo>
                  <a:cubicBezTo>
                    <a:pt x="55550" y="123901"/>
                    <a:pt x="54179" y="111328"/>
                    <a:pt x="51435" y="103555"/>
                  </a:cubicBezTo>
                  <a:cubicBezTo>
                    <a:pt x="48692" y="95783"/>
                    <a:pt x="43549" y="90525"/>
                    <a:pt x="36005" y="87782"/>
                  </a:cubicBezTo>
                  <a:cubicBezTo>
                    <a:pt x="28461" y="85039"/>
                    <a:pt x="16460" y="83210"/>
                    <a:pt x="0" y="82296"/>
                  </a:cubicBezTo>
                  <a:close/>
                  <a:moveTo>
                    <a:pt x="2777262" y="65151"/>
                  </a:moveTo>
                  <a:lnTo>
                    <a:pt x="2788234" y="65151"/>
                  </a:lnTo>
                  <a:lnTo>
                    <a:pt x="2948711" y="427939"/>
                  </a:lnTo>
                  <a:cubicBezTo>
                    <a:pt x="2961056" y="456285"/>
                    <a:pt x="2976829" y="470916"/>
                    <a:pt x="2996031" y="471830"/>
                  </a:cubicBezTo>
                  <a:lnTo>
                    <a:pt x="2996031" y="485546"/>
                  </a:lnTo>
                  <a:cubicBezTo>
                    <a:pt x="2977744" y="484174"/>
                    <a:pt x="2953283" y="483489"/>
                    <a:pt x="2922651" y="483489"/>
                  </a:cubicBezTo>
                  <a:cubicBezTo>
                    <a:pt x="2883332" y="483489"/>
                    <a:pt x="2854071" y="484174"/>
                    <a:pt x="2834869" y="485546"/>
                  </a:cubicBezTo>
                  <a:lnTo>
                    <a:pt x="2834869" y="471830"/>
                  </a:lnTo>
                  <a:cubicBezTo>
                    <a:pt x="2851785" y="470916"/>
                    <a:pt x="2864244" y="468630"/>
                    <a:pt x="2872245" y="464972"/>
                  </a:cubicBezTo>
                  <a:cubicBezTo>
                    <a:pt x="2880246" y="461314"/>
                    <a:pt x="2884246" y="455142"/>
                    <a:pt x="2884246" y="446455"/>
                  </a:cubicBezTo>
                  <a:cubicBezTo>
                    <a:pt x="2884246" y="439140"/>
                    <a:pt x="2881046" y="428396"/>
                    <a:pt x="2874645" y="414223"/>
                  </a:cubicBezTo>
                  <a:lnTo>
                    <a:pt x="2839669" y="336042"/>
                  </a:lnTo>
                  <a:lnTo>
                    <a:pt x="2673020" y="336042"/>
                  </a:lnTo>
                  <a:lnTo>
                    <a:pt x="2649703" y="387477"/>
                  </a:lnTo>
                  <a:cubicBezTo>
                    <a:pt x="2641930" y="405307"/>
                    <a:pt x="2638044" y="419938"/>
                    <a:pt x="2638044" y="431368"/>
                  </a:cubicBezTo>
                  <a:cubicBezTo>
                    <a:pt x="2638044" y="443255"/>
                    <a:pt x="2642273" y="452513"/>
                    <a:pt x="2650732" y="459143"/>
                  </a:cubicBezTo>
                  <a:cubicBezTo>
                    <a:pt x="2659190" y="465772"/>
                    <a:pt x="2672791" y="470001"/>
                    <a:pt x="2691537" y="471830"/>
                  </a:cubicBezTo>
                  <a:lnTo>
                    <a:pt x="2691537" y="485546"/>
                  </a:lnTo>
                  <a:cubicBezTo>
                    <a:pt x="2677821" y="484174"/>
                    <a:pt x="2657018" y="483489"/>
                    <a:pt x="2629129" y="483489"/>
                  </a:cubicBezTo>
                  <a:cubicBezTo>
                    <a:pt x="2601240" y="483489"/>
                    <a:pt x="2581352" y="484174"/>
                    <a:pt x="2569464" y="485546"/>
                  </a:cubicBezTo>
                  <a:lnTo>
                    <a:pt x="2569464" y="471830"/>
                  </a:lnTo>
                  <a:cubicBezTo>
                    <a:pt x="2581809" y="468630"/>
                    <a:pt x="2592324" y="461657"/>
                    <a:pt x="2601011" y="450913"/>
                  </a:cubicBezTo>
                  <a:cubicBezTo>
                    <a:pt x="2609698" y="440169"/>
                    <a:pt x="2617927" y="425882"/>
                    <a:pt x="2625700" y="408051"/>
                  </a:cubicBezTo>
                  <a:close/>
                  <a:moveTo>
                    <a:pt x="1247013" y="0"/>
                  </a:moveTo>
                  <a:cubicBezTo>
                    <a:pt x="1266216" y="1371"/>
                    <a:pt x="1295476" y="2057"/>
                    <a:pt x="1334796" y="2057"/>
                  </a:cubicBezTo>
                  <a:cubicBezTo>
                    <a:pt x="1371829" y="2057"/>
                    <a:pt x="1400861" y="1371"/>
                    <a:pt x="1421892" y="0"/>
                  </a:cubicBezTo>
                  <a:lnTo>
                    <a:pt x="1421892" y="13716"/>
                  </a:lnTo>
                  <a:cubicBezTo>
                    <a:pt x="1405433" y="14630"/>
                    <a:pt x="1393431" y="16459"/>
                    <a:pt x="1385888" y="19202"/>
                  </a:cubicBezTo>
                  <a:cubicBezTo>
                    <a:pt x="1378344" y="21945"/>
                    <a:pt x="1373200" y="27203"/>
                    <a:pt x="1370457" y="34975"/>
                  </a:cubicBezTo>
                  <a:cubicBezTo>
                    <a:pt x="1367714" y="42748"/>
                    <a:pt x="1366343" y="55321"/>
                    <a:pt x="1366343" y="72694"/>
                  </a:cubicBezTo>
                  <a:lnTo>
                    <a:pt x="1366343" y="299694"/>
                  </a:lnTo>
                  <a:cubicBezTo>
                    <a:pt x="1366343" y="336270"/>
                    <a:pt x="1368857" y="366674"/>
                    <a:pt x="1373886" y="390906"/>
                  </a:cubicBezTo>
                  <a:cubicBezTo>
                    <a:pt x="1378916" y="415137"/>
                    <a:pt x="1389317" y="434568"/>
                    <a:pt x="1405090" y="449199"/>
                  </a:cubicBezTo>
                  <a:cubicBezTo>
                    <a:pt x="1420864" y="463829"/>
                    <a:pt x="1444066" y="471144"/>
                    <a:pt x="1474699" y="471144"/>
                  </a:cubicBezTo>
                  <a:cubicBezTo>
                    <a:pt x="1523162" y="471144"/>
                    <a:pt x="1557224" y="455599"/>
                    <a:pt x="1576883" y="424510"/>
                  </a:cubicBezTo>
                  <a:cubicBezTo>
                    <a:pt x="1596543" y="393420"/>
                    <a:pt x="1606372" y="349758"/>
                    <a:pt x="1606372" y="293522"/>
                  </a:cubicBezTo>
                  <a:lnTo>
                    <a:pt x="1606372" y="79552"/>
                  </a:lnTo>
                  <a:cubicBezTo>
                    <a:pt x="1606372" y="54864"/>
                    <a:pt x="1601915" y="37947"/>
                    <a:pt x="1592999" y="28803"/>
                  </a:cubicBezTo>
                  <a:cubicBezTo>
                    <a:pt x="1584084" y="19659"/>
                    <a:pt x="1567739" y="14630"/>
                    <a:pt x="1543965" y="13716"/>
                  </a:cubicBezTo>
                  <a:lnTo>
                    <a:pt x="1543965" y="0"/>
                  </a:lnTo>
                  <a:cubicBezTo>
                    <a:pt x="1560424" y="1371"/>
                    <a:pt x="1583741" y="2057"/>
                    <a:pt x="1613916" y="2057"/>
                  </a:cubicBezTo>
                  <a:cubicBezTo>
                    <a:pt x="1641348" y="2057"/>
                    <a:pt x="1662608" y="1371"/>
                    <a:pt x="1677696" y="0"/>
                  </a:cubicBezTo>
                  <a:lnTo>
                    <a:pt x="1677696" y="13716"/>
                  </a:lnTo>
                  <a:cubicBezTo>
                    <a:pt x="1661694" y="14630"/>
                    <a:pt x="1649807" y="17030"/>
                    <a:pt x="1642034" y="20917"/>
                  </a:cubicBezTo>
                  <a:cubicBezTo>
                    <a:pt x="1634262" y="24803"/>
                    <a:pt x="1629004" y="31204"/>
                    <a:pt x="1626261" y="40119"/>
                  </a:cubicBezTo>
                  <a:cubicBezTo>
                    <a:pt x="1623517" y="49034"/>
                    <a:pt x="1622146" y="62179"/>
                    <a:pt x="1622146" y="79552"/>
                  </a:cubicBezTo>
                  <a:lnTo>
                    <a:pt x="1622146" y="285978"/>
                  </a:lnTo>
                  <a:cubicBezTo>
                    <a:pt x="1622146" y="318897"/>
                    <a:pt x="1619974" y="347129"/>
                    <a:pt x="1615631" y="370675"/>
                  </a:cubicBezTo>
                  <a:cubicBezTo>
                    <a:pt x="1611287" y="394220"/>
                    <a:pt x="1604087" y="414451"/>
                    <a:pt x="1594028" y="431368"/>
                  </a:cubicBezTo>
                  <a:cubicBezTo>
                    <a:pt x="1582598" y="451028"/>
                    <a:pt x="1565796" y="466572"/>
                    <a:pt x="1543622" y="478002"/>
                  </a:cubicBezTo>
                  <a:cubicBezTo>
                    <a:pt x="1521448" y="489432"/>
                    <a:pt x="1496416" y="495147"/>
                    <a:pt x="1468527" y="495147"/>
                  </a:cubicBezTo>
                  <a:cubicBezTo>
                    <a:pt x="1418235" y="495147"/>
                    <a:pt x="1379830" y="482803"/>
                    <a:pt x="1353312" y="458114"/>
                  </a:cubicBezTo>
                  <a:cubicBezTo>
                    <a:pt x="1333195" y="439369"/>
                    <a:pt x="1319708" y="418109"/>
                    <a:pt x="1312850" y="394335"/>
                  </a:cubicBezTo>
                  <a:cubicBezTo>
                    <a:pt x="1305992" y="370560"/>
                    <a:pt x="1302563" y="335127"/>
                    <a:pt x="1302563" y="288036"/>
                  </a:cubicBezTo>
                  <a:lnTo>
                    <a:pt x="1302563" y="72694"/>
                  </a:lnTo>
                  <a:cubicBezTo>
                    <a:pt x="1302563" y="55321"/>
                    <a:pt x="1301191" y="42748"/>
                    <a:pt x="1298448" y="34975"/>
                  </a:cubicBezTo>
                  <a:cubicBezTo>
                    <a:pt x="1295705" y="27203"/>
                    <a:pt x="1290562" y="21945"/>
                    <a:pt x="1283018" y="19202"/>
                  </a:cubicBezTo>
                  <a:cubicBezTo>
                    <a:pt x="1275474" y="16459"/>
                    <a:pt x="1263472" y="14630"/>
                    <a:pt x="1247013" y="13716"/>
                  </a:cubicBezTo>
                  <a:close/>
                </a:path>
              </a:pathLst>
            </a:custGeom>
            <a:solidFill>
              <a:srgbClr val="1321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8" name="Полилиния: фигура 17">
              <a:extLst>
                <a:ext uri="{FF2B5EF4-FFF2-40B4-BE49-F238E27FC236}"/>
              </a:extLst>
            </p:cNvPr>
            <p:cNvSpPr/>
            <p:nvPr/>
          </p:nvSpPr>
          <p:spPr>
            <a:xfrm rot="16200000">
              <a:off x="4182250" y="1720191"/>
              <a:ext cx="1498316" cy="691056"/>
            </a:xfrm>
            <a:custGeom>
              <a:avLst/>
              <a:gdLst>
                <a:gd name="connsiteX0" fmla="*/ 2522874 w 5246123"/>
                <a:gd name="connsiteY0" fmla="*/ 1291347 h 2419627"/>
                <a:gd name="connsiteX1" fmla="*/ 2530698 w 5246123"/>
                <a:gd name="connsiteY1" fmla="*/ 1476541 h 2419627"/>
                <a:gd name="connsiteX2" fmla="*/ 2075258 w 5246123"/>
                <a:gd name="connsiteY2" fmla="*/ 2412777 h 2419627"/>
                <a:gd name="connsiteX3" fmla="*/ 1294692 w 5246123"/>
                <a:gd name="connsiteY3" fmla="*/ 1723807 h 2419627"/>
                <a:gd name="connsiteX4" fmla="*/ 1289414 w 5246123"/>
                <a:gd name="connsiteY4" fmla="*/ 1709467 h 2419627"/>
                <a:gd name="connsiteX5" fmla="*/ 1487045 w 5246123"/>
                <a:gd name="connsiteY5" fmla="*/ 1497676 h 2419627"/>
                <a:gd name="connsiteX6" fmla="*/ 1529381 w 5246123"/>
                <a:gd name="connsiteY6" fmla="*/ 1552552 h 2419627"/>
                <a:gd name="connsiteX7" fmla="*/ 2099679 w 5246123"/>
                <a:gd name="connsiteY7" fmla="*/ 1952211 h 2419627"/>
                <a:gd name="connsiteX8" fmla="*/ 2456088 w 5246123"/>
                <a:gd name="connsiteY8" fmla="*/ 1540637 h 2419627"/>
                <a:gd name="connsiteX9" fmla="*/ 2716834 w 5246123"/>
                <a:gd name="connsiteY9" fmla="*/ 1281822 h 2419627"/>
                <a:gd name="connsiteX10" fmla="*/ 2783619 w 5246123"/>
                <a:gd name="connsiteY10" fmla="*/ 1531112 h 2419627"/>
                <a:gd name="connsiteX11" fmla="*/ 3140028 w 5246123"/>
                <a:gd name="connsiteY11" fmla="*/ 1942686 h 2419627"/>
                <a:gd name="connsiteX12" fmla="*/ 3710326 w 5246123"/>
                <a:gd name="connsiteY12" fmla="*/ 1543027 h 2419627"/>
                <a:gd name="connsiteX13" fmla="*/ 3752663 w 5246123"/>
                <a:gd name="connsiteY13" fmla="*/ 1488151 h 2419627"/>
                <a:gd name="connsiteX14" fmla="*/ 3950293 w 5246123"/>
                <a:gd name="connsiteY14" fmla="*/ 1699942 h 2419627"/>
                <a:gd name="connsiteX15" fmla="*/ 3945015 w 5246123"/>
                <a:gd name="connsiteY15" fmla="*/ 1714282 h 2419627"/>
                <a:gd name="connsiteX16" fmla="*/ 3164449 w 5246123"/>
                <a:gd name="connsiteY16" fmla="*/ 2403252 h 2419627"/>
                <a:gd name="connsiteX17" fmla="*/ 2709010 w 5246123"/>
                <a:gd name="connsiteY17" fmla="*/ 1467016 h 2419627"/>
                <a:gd name="connsiteX18" fmla="*/ 5074793 w 5246123"/>
                <a:gd name="connsiteY18" fmla="*/ 885343 h 2419627"/>
                <a:gd name="connsiteX19" fmla="*/ 5086570 w 5246123"/>
                <a:gd name="connsiteY19" fmla="*/ 912716 h 2419627"/>
                <a:gd name="connsiteX20" fmla="*/ 5048033 w 5246123"/>
                <a:gd name="connsiteY20" fmla="*/ 2108318 h 2419627"/>
                <a:gd name="connsiteX21" fmla="*/ 3743367 w 5246123"/>
                <a:gd name="connsiteY21" fmla="*/ 1418416 h 2419627"/>
                <a:gd name="connsiteX22" fmla="*/ 3597032 w 5246123"/>
                <a:gd name="connsiteY22" fmla="*/ 1212808 h 2419627"/>
                <a:gd name="connsiteX23" fmla="*/ 3713021 w 5246123"/>
                <a:gd name="connsiteY23" fmla="*/ 1293752 h 2419627"/>
                <a:gd name="connsiteX24" fmla="*/ 4946801 w 5246123"/>
                <a:gd name="connsiteY24" fmla="*/ 1462262 h 2419627"/>
                <a:gd name="connsiteX25" fmla="*/ 5084663 w 5246123"/>
                <a:gd name="connsiteY25" fmla="*/ 941644 h 2419627"/>
                <a:gd name="connsiteX26" fmla="*/ 171331 w 5246123"/>
                <a:gd name="connsiteY26" fmla="*/ 885343 h 2419627"/>
                <a:gd name="connsiteX27" fmla="*/ 161460 w 5246123"/>
                <a:gd name="connsiteY27" fmla="*/ 941644 h 2419627"/>
                <a:gd name="connsiteX28" fmla="*/ 299322 w 5246123"/>
                <a:gd name="connsiteY28" fmla="*/ 1462262 h 2419627"/>
                <a:gd name="connsiteX29" fmla="*/ 1533102 w 5246123"/>
                <a:gd name="connsiteY29" fmla="*/ 1293752 h 2419627"/>
                <a:gd name="connsiteX30" fmla="*/ 1649092 w 5246123"/>
                <a:gd name="connsiteY30" fmla="*/ 1212808 h 2419627"/>
                <a:gd name="connsiteX31" fmla="*/ 1502757 w 5246123"/>
                <a:gd name="connsiteY31" fmla="*/ 1418416 h 2419627"/>
                <a:gd name="connsiteX32" fmla="*/ 198091 w 5246123"/>
                <a:gd name="connsiteY32" fmla="*/ 2108318 h 2419627"/>
                <a:gd name="connsiteX33" fmla="*/ 159554 w 5246123"/>
                <a:gd name="connsiteY33" fmla="*/ 912716 h 2419627"/>
                <a:gd name="connsiteX34" fmla="*/ 3811917 w 5246123"/>
                <a:gd name="connsiteY34" fmla="*/ 0 h 2419627"/>
                <a:gd name="connsiteX35" fmla="*/ 4364982 w 5246123"/>
                <a:gd name="connsiteY35" fmla="*/ 553065 h 2419627"/>
                <a:gd name="connsiteX36" fmla="*/ 3811917 w 5246123"/>
                <a:gd name="connsiteY36" fmla="*/ 1106130 h 2419627"/>
                <a:gd name="connsiteX37" fmla="*/ 3258852 w 5246123"/>
                <a:gd name="connsiteY37" fmla="*/ 553065 h 2419627"/>
                <a:gd name="connsiteX38" fmla="*/ 3811917 w 5246123"/>
                <a:gd name="connsiteY38" fmla="*/ 0 h 2419627"/>
                <a:gd name="connsiteX39" fmla="*/ 1446985 w 5246123"/>
                <a:gd name="connsiteY39" fmla="*/ 0 h 2419627"/>
                <a:gd name="connsiteX40" fmla="*/ 2000050 w 5246123"/>
                <a:gd name="connsiteY40" fmla="*/ 553065 h 2419627"/>
                <a:gd name="connsiteX41" fmla="*/ 1446985 w 5246123"/>
                <a:gd name="connsiteY41" fmla="*/ 1106130 h 2419627"/>
                <a:gd name="connsiteX42" fmla="*/ 893920 w 5246123"/>
                <a:gd name="connsiteY42" fmla="*/ 553065 h 2419627"/>
                <a:gd name="connsiteX43" fmla="*/ 1446985 w 5246123"/>
                <a:gd name="connsiteY43" fmla="*/ 0 h 241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246123" h="2419627">
                  <a:moveTo>
                    <a:pt x="2522874" y="1291347"/>
                  </a:moveTo>
                  <a:lnTo>
                    <a:pt x="2530698" y="1476541"/>
                  </a:lnTo>
                  <a:cubicBezTo>
                    <a:pt x="2524410" y="1974444"/>
                    <a:pt x="2353075" y="2357199"/>
                    <a:pt x="2075258" y="2412777"/>
                  </a:cubicBezTo>
                  <a:cubicBezTo>
                    <a:pt x="1797441" y="2468355"/>
                    <a:pt x="1492043" y="2180971"/>
                    <a:pt x="1294692" y="1723807"/>
                  </a:cubicBezTo>
                  <a:lnTo>
                    <a:pt x="1289414" y="1709467"/>
                  </a:lnTo>
                  <a:lnTo>
                    <a:pt x="1487045" y="1497676"/>
                  </a:lnTo>
                  <a:lnTo>
                    <a:pt x="1529381" y="1552552"/>
                  </a:lnTo>
                  <a:cubicBezTo>
                    <a:pt x="1717391" y="1779868"/>
                    <a:pt x="1919509" y="1941093"/>
                    <a:pt x="2099679" y="1952211"/>
                  </a:cubicBezTo>
                  <a:cubicBezTo>
                    <a:pt x="2244295" y="1947508"/>
                    <a:pt x="2369365" y="1787570"/>
                    <a:pt x="2456088" y="1540637"/>
                  </a:cubicBezTo>
                  <a:close/>
                  <a:moveTo>
                    <a:pt x="2716834" y="1281822"/>
                  </a:moveTo>
                  <a:lnTo>
                    <a:pt x="2783619" y="1531112"/>
                  </a:lnTo>
                  <a:cubicBezTo>
                    <a:pt x="2870342" y="1778045"/>
                    <a:pt x="2995413" y="1937983"/>
                    <a:pt x="3140028" y="1942686"/>
                  </a:cubicBezTo>
                  <a:cubicBezTo>
                    <a:pt x="3320199" y="1931568"/>
                    <a:pt x="3522317" y="1770343"/>
                    <a:pt x="3710326" y="1543027"/>
                  </a:cubicBezTo>
                  <a:lnTo>
                    <a:pt x="3752663" y="1488151"/>
                  </a:lnTo>
                  <a:lnTo>
                    <a:pt x="3950293" y="1699942"/>
                  </a:lnTo>
                  <a:lnTo>
                    <a:pt x="3945015" y="1714282"/>
                  </a:lnTo>
                  <a:cubicBezTo>
                    <a:pt x="3747664" y="2171446"/>
                    <a:pt x="3442267" y="2458830"/>
                    <a:pt x="3164449" y="2403252"/>
                  </a:cubicBezTo>
                  <a:cubicBezTo>
                    <a:pt x="2886632" y="2347674"/>
                    <a:pt x="2715298" y="1964919"/>
                    <a:pt x="2709010" y="1467016"/>
                  </a:cubicBezTo>
                  <a:close/>
                  <a:moveTo>
                    <a:pt x="5074793" y="885343"/>
                  </a:moveTo>
                  <a:lnTo>
                    <a:pt x="5086570" y="912716"/>
                  </a:lnTo>
                  <a:cubicBezTo>
                    <a:pt x="5305659" y="1459553"/>
                    <a:pt x="5304994" y="1942738"/>
                    <a:pt x="5048033" y="2108318"/>
                  </a:cubicBezTo>
                  <a:cubicBezTo>
                    <a:pt x="4748244" y="2301494"/>
                    <a:pt x="4198938" y="1998367"/>
                    <a:pt x="3743367" y="1418416"/>
                  </a:cubicBezTo>
                  <a:lnTo>
                    <a:pt x="3597032" y="1212808"/>
                  </a:lnTo>
                  <a:lnTo>
                    <a:pt x="3713021" y="1293752"/>
                  </a:lnTo>
                  <a:cubicBezTo>
                    <a:pt x="4207695" y="1618678"/>
                    <a:pt x="4701923" y="1702391"/>
                    <a:pt x="4946801" y="1462262"/>
                  </a:cubicBezTo>
                  <a:cubicBezTo>
                    <a:pt x="5069241" y="1342196"/>
                    <a:pt x="5111955" y="1158220"/>
                    <a:pt x="5084663" y="941644"/>
                  </a:cubicBezTo>
                  <a:close/>
                  <a:moveTo>
                    <a:pt x="171331" y="885343"/>
                  </a:moveTo>
                  <a:lnTo>
                    <a:pt x="161460" y="941644"/>
                  </a:lnTo>
                  <a:cubicBezTo>
                    <a:pt x="134168" y="1158220"/>
                    <a:pt x="176882" y="1342196"/>
                    <a:pt x="299322" y="1462262"/>
                  </a:cubicBezTo>
                  <a:cubicBezTo>
                    <a:pt x="544201" y="1702391"/>
                    <a:pt x="1038429" y="1618678"/>
                    <a:pt x="1533102" y="1293752"/>
                  </a:cubicBezTo>
                  <a:lnTo>
                    <a:pt x="1649092" y="1212808"/>
                  </a:lnTo>
                  <a:lnTo>
                    <a:pt x="1502757" y="1418416"/>
                  </a:lnTo>
                  <a:cubicBezTo>
                    <a:pt x="1047185" y="1998367"/>
                    <a:pt x="497880" y="2301494"/>
                    <a:pt x="198091" y="2108318"/>
                  </a:cubicBezTo>
                  <a:cubicBezTo>
                    <a:pt x="-58870" y="1942738"/>
                    <a:pt x="-59535" y="1459553"/>
                    <a:pt x="159554" y="912716"/>
                  </a:cubicBezTo>
                  <a:close/>
                  <a:moveTo>
                    <a:pt x="3811917" y="0"/>
                  </a:moveTo>
                  <a:cubicBezTo>
                    <a:pt x="4117366" y="0"/>
                    <a:pt x="4364982" y="247616"/>
                    <a:pt x="4364982" y="553065"/>
                  </a:cubicBezTo>
                  <a:cubicBezTo>
                    <a:pt x="4364982" y="858514"/>
                    <a:pt x="4117366" y="1106130"/>
                    <a:pt x="3811917" y="1106130"/>
                  </a:cubicBezTo>
                  <a:cubicBezTo>
                    <a:pt x="3506468" y="1106130"/>
                    <a:pt x="3258852" y="858514"/>
                    <a:pt x="3258852" y="553065"/>
                  </a:cubicBezTo>
                  <a:cubicBezTo>
                    <a:pt x="3258852" y="247616"/>
                    <a:pt x="3506468" y="0"/>
                    <a:pt x="3811917" y="0"/>
                  </a:cubicBezTo>
                  <a:close/>
                  <a:moveTo>
                    <a:pt x="1446985" y="0"/>
                  </a:moveTo>
                  <a:cubicBezTo>
                    <a:pt x="1752434" y="0"/>
                    <a:pt x="2000050" y="247616"/>
                    <a:pt x="2000050" y="553065"/>
                  </a:cubicBezTo>
                  <a:cubicBezTo>
                    <a:pt x="2000050" y="858514"/>
                    <a:pt x="1752434" y="1106130"/>
                    <a:pt x="1446985" y="1106130"/>
                  </a:cubicBezTo>
                  <a:cubicBezTo>
                    <a:pt x="1141536" y="1106130"/>
                    <a:pt x="893920" y="858514"/>
                    <a:pt x="893920" y="553065"/>
                  </a:cubicBezTo>
                  <a:cubicBezTo>
                    <a:pt x="893920" y="247616"/>
                    <a:pt x="1141536" y="0"/>
                    <a:pt x="1446985" y="0"/>
                  </a:cubicBezTo>
                  <a:close/>
                </a:path>
              </a:pathLst>
            </a:custGeom>
            <a:solidFill>
              <a:srgbClr val="1321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pic>
        <p:nvPicPr>
          <p:cNvPr id="6" name="Рисунок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625" y="5186363"/>
            <a:ext cx="890588" cy="12493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975" y="5186363"/>
            <a:ext cx="749300" cy="7493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1063" y="3060700"/>
            <a:ext cx="2814637" cy="7143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8"/>
          <a:srcRect l="22024" t="10538" r="22303" b="15390"/>
          <a:stretch>
            <a:fillRect/>
          </a:stretch>
        </p:blipFill>
        <p:spPr>
          <a:xfrm>
            <a:off x="3854450" y="5186363"/>
            <a:ext cx="749300" cy="749300"/>
          </a:xfrm>
          <a:custGeom>
            <a:avLst/>
            <a:gdLst>
              <a:gd name="connsiteX0" fmla="*/ 468000 w 936000"/>
              <a:gd name="connsiteY0" fmla="*/ 0 h 936000"/>
              <a:gd name="connsiteX1" fmla="*/ 936000 w 936000"/>
              <a:gd name="connsiteY1" fmla="*/ 468000 h 936000"/>
              <a:gd name="connsiteX2" fmla="*/ 468000 w 936000"/>
              <a:gd name="connsiteY2" fmla="*/ 936000 h 936000"/>
              <a:gd name="connsiteX3" fmla="*/ 0 w 936000"/>
              <a:gd name="connsiteY3" fmla="*/ 468000 h 936000"/>
              <a:gd name="connsiteX4" fmla="*/ 468000 w 936000"/>
              <a:gd name="connsiteY4" fmla="*/ 0 h 9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000" h="936000">
                <a:moveTo>
                  <a:pt x="468000" y="0"/>
                </a:moveTo>
                <a:cubicBezTo>
                  <a:pt x="726469" y="0"/>
                  <a:pt x="936000" y="209531"/>
                  <a:pt x="936000" y="468000"/>
                </a:cubicBezTo>
                <a:cubicBezTo>
                  <a:pt x="936000" y="726469"/>
                  <a:pt x="726469" y="936000"/>
                  <a:pt x="468000" y="936000"/>
                </a:cubicBezTo>
                <a:cubicBezTo>
                  <a:pt x="209531" y="936000"/>
                  <a:pt x="0" y="726469"/>
                  <a:pt x="0" y="468000"/>
                </a:cubicBezTo>
                <a:cubicBezTo>
                  <a:pt x="0" y="209531"/>
                  <a:pt x="209531" y="0"/>
                  <a:pt x="468000" y="0"/>
                </a:cubicBezTo>
                <a:close/>
              </a:path>
            </a:pathLst>
          </a:cu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4575" y="5111750"/>
            <a:ext cx="822325" cy="82391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1063" y="2168525"/>
            <a:ext cx="3043237" cy="6619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63" y="4006850"/>
            <a:ext cx="2157412" cy="8191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2"/>
          <a:srcRect l="9630" t="8974" r="57824" b="45962"/>
          <a:stretch>
            <a:fillRect/>
          </a:stretch>
        </p:blipFill>
        <p:spPr>
          <a:xfrm>
            <a:off x="7332663" y="5111750"/>
            <a:ext cx="749300" cy="749300"/>
          </a:xfrm>
          <a:custGeom>
            <a:avLst/>
            <a:gdLst>
              <a:gd name="connsiteX0" fmla="*/ 558000 w 1116000"/>
              <a:gd name="connsiteY0" fmla="*/ 0 h 1116000"/>
              <a:gd name="connsiteX1" fmla="*/ 1116000 w 1116000"/>
              <a:gd name="connsiteY1" fmla="*/ 558000 h 1116000"/>
              <a:gd name="connsiteX2" fmla="*/ 558000 w 1116000"/>
              <a:gd name="connsiteY2" fmla="*/ 1116000 h 1116000"/>
              <a:gd name="connsiteX3" fmla="*/ 0 w 1116000"/>
              <a:gd name="connsiteY3" fmla="*/ 558000 h 1116000"/>
              <a:gd name="connsiteX4" fmla="*/ 558000 w 1116000"/>
              <a:gd name="connsiteY4" fmla="*/ 0 h 11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" h="1116000">
                <a:moveTo>
                  <a:pt x="558000" y="0"/>
                </a:moveTo>
                <a:cubicBezTo>
                  <a:pt x="866175" y="0"/>
                  <a:pt x="1116000" y="249825"/>
                  <a:pt x="1116000" y="558000"/>
                </a:cubicBezTo>
                <a:cubicBezTo>
                  <a:pt x="1116000" y="866175"/>
                  <a:pt x="866175" y="1116000"/>
                  <a:pt x="558000" y="1116000"/>
                </a:cubicBezTo>
                <a:cubicBezTo>
                  <a:pt x="249825" y="1116000"/>
                  <a:pt x="0" y="866175"/>
                  <a:pt x="0" y="558000"/>
                </a:cubicBezTo>
                <a:cubicBezTo>
                  <a:pt x="0" y="249825"/>
                  <a:pt x="249825" y="0"/>
                  <a:pt x="558000" y="0"/>
                </a:cubicBez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3"/>
          <a:srcRect l="534" t="478" r="534" b="478"/>
          <a:stretch>
            <a:fillRect/>
          </a:stretch>
        </p:blipFill>
        <p:spPr>
          <a:xfrm>
            <a:off x="4989513" y="5186363"/>
            <a:ext cx="749300" cy="749300"/>
          </a:xfrm>
          <a:custGeom>
            <a:avLst/>
            <a:gdLst>
              <a:gd name="connsiteX0" fmla="*/ 1974533 w 3949066"/>
              <a:gd name="connsiteY0" fmla="*/ 0 h 3949066"/>
              <a:gd name="connsiteX1" fmla="*/ 3949066 w 3949066"/>
              <a:gd name="connsiteY1" fmla="*/ 1974533 h 3949066"/>
              <a:gd name="connsiteX2" fmla="*/ 1974533 w 3949066"/>
              <a:gd name="connsiteY2" fmla="*/ 3949066 h 3949066"/>
              <a:gd name="connsiteX3" fmla="*/ 0 w 3949066"/>
              <a:gd name="connsiteY3" fmla="*/ 1974533 h 3949066"/>
              <a:gd name="connsiteX4" fmla="*/ 1974533 w 3949066"/>
              <a:gd name="connsiteY4" fmla="*/ 0 h 39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9066" h="3949066">
                <a:moveTo>
                  <a:pt x="1974533" y="0"/>
                </a:moveTo>
                <a:cubicBezTo>
                  <a:pt x="3065037" y="0"/>
                  <a:pt x="3949066" y="884029"/>
                  <a:pt x="3949066" y="1974533"/>
                </a:cubicBezTo>
                <a:cubicBezTo>
                  <a:pt x="3949066" y="3065037"/>
                  <a:pt x="3065037" y="3949066"/>
                  <a:pt x="1974533" y="3949066"/>
                </a:cubicBezTo>
                <a:cubicBezTo>
                  <a:pt x="884029" y="3949066"/>
                  <a:pt x="0" y="3065037"/>
                  <a:pt x="0" y="1974533"/>
                </a:cubicBezTo>
                <a:cubicBezTo>
                  <a:pt x="0" y="884029"/>
                  <a:pt x="884029" y="0"/>
                  <a:pt x="1974533" y="0"/>
                </a:cubicBezTo>
                <a:close/>
              </a:path>
            </a:pathLst>
          </a:custGeom>
          <a:ln w="38100">
            <a:solidFill>
              <a:schemeClr val="tx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-1" y="4848632"/>
            <a:ext cx="5107143" cy="2019103"/>
          </a:xfrm>
          <a:prstGeom prst="rect">
            <a:avLst/>
          </a:prstGeom>
        </p:spPr>
      </p:pic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612775" y="2049463"/>
            <a:ext cx="452755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Результатом діяльності Координаційної ради ВПО впродовж квітня – червня 2024 року став «Проєкт міської цільової програми інтеграції ВПО у Рівненську міську територіальну громаду», що є одним із заходів виконання операційного плану Стратегії Координаційної ради ВПО, затвердженої виконавчим комітетом Рівненської міської ради.</a:t>
            </a:r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1262063"/>
            <a:ext cx="7473950" cy="560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5" name="Прямоугольник 10"/>
          <p:cNvSpPr>
            <a:spLocks noChangeArrowheads="1"/>
          </p:cNvSpPr>
          <p:nvPr/>
        </p:nvSpPr>
        <p:spPr bwMode="auto">
          <a:xfrm>
            <a:off x="7729538" y="1195388"/>
            <a:ext cx="1193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DC2B1C"/>
                </a:solidFill>
                <a:latin typeface="Calibri" pitchFamily="34" charset="0"/>
              </a:rPr>
              <a:t>РЕЗУЛЬТАТ</a:t>
            </a:r>
          </a:p>
        </p:txBody>
      </p:sp>
      <p:sp>
        <p:nvSpPr>
          <p:cNvPr id="20486" name="TextBox 12"/>
          <p:cNvSpPr txBox="1">
            <a:spLocks noChangeArrowheads="1"/>
          </p:cNvSpPr>
          <p:nvPr/>
        </p:nvSpPr>
        <p:spPr bwMode="auto">
          <a:xfrm>
            <a:off x="612775" y="1200150"/>
            <a:ext cx="5197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1C3551"/>
                </a:solidFill>
                <a:latin typeface="Calibri" pitchFamily="34" charset="0"/>
              </a:rPr>
              <a:t>«ПРОЄКТ МІСЬКОЇ ЦІЛЬОВОЇ ПРОГРАМИ ІНТЕГРАЦІЇ ВПО </a:t>
            </a:r>
            <a:br>
              <a:rPr lang="ru-RU" sz="1600" b="1">
                <a:solidFill>
                  <a:srgbClr val="1C3551"/>
                </a:solidFill>
                <a:latin typeface="Calibri" pitchFamily="34" charset="0"/>
              </a:rPr>
            </a:br>
            <a:r>
              <a:rPr lang="ru-RU" sz="1600" b="1">
                <a:solidFill>
                  <a:srgbClr val="1C3551"/>
                </a:solidFill>
                <a:latin typeface="Calibri" pitchFamily="34" charset="0"/>
              </a:rPr>
              <a:t>У РІВНЕНСЬКУ МІСЬКУ ТЕРИТОРІАЛЬНУ ГРОМАДУ»</a:t>
            </a:r>
            <a:br>
              <a:rPr lang="ru-RU" sz="1600" b="1">
                <a:solidFill>
                  <a:srgbClr val="1C3551"/>
                </a:solidFill>
                <a:latin typeface="Calibri" pitchFamily="34" charset="0"/>
              </a:rPr>
            </a:br>
            <a:endParaRPr lang="ru-RU" sz="1600" b="1">
              <a:solidFill>
                <a:srgbClr val="1C3551"/>
              </a:solidFill>
              <a:latin typeface="Calibri" pitchFamily="34" charset="0"/>
            </a:endParaRPr>
          </a:p>
        </p:txBody>
      </p:sp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Прямоугольник 43"/>
          <p:cNvSpPr>
            <a:spLocks noChangeArrowheads="1"/>
          </p:cNvSpPr>
          <p:nvPr/>
        </p:nvSpPr>
        <p:spPr bwMode="auto">
          <a:xfrm>
            <a:off x="2222500" y="2103438"/>
            <a:ext cx="34464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1C3551"/>
                </a:solidFill>
                <a:latin typeface="Calibri" pitchFamily="34" charset="0"/>
              </a:rPr>
              <a:t>СТРАТЕГІЧНА СЕСІЯ </a:t>
            </a:r>
            <a:r>
              <a:rPr lang="en-US" sz="2400" b="1">
                <a:solidFill>
                  <a:srgbClr val="1C3551"/>
                </a:solidFill>
                <a:latin typeface="Calibri" pitchFamily="34" charset="0"/>
              </a:rPr>
              <a:t># </a:t>
            </a:r>
            <a:r>
              <a:rPr lang="en-US" sz="3200" b="1">
                <a:solidFill>
                  <a:srgbClr val="DC2B1C"/>
                </a:solidFill>
                <a:latin typeface="Calibri" pitchFamily="34" charset="0"/>
              </a:rPr>
              <a:t>1</a:t>
            </a:r>
            <a:endParaRPr lang="ru-RU" sz="3200" b="1">
              <a:solidFill>
                <a:srgbClr val="DC2B1C"/>
              </a:solidFill>
              <a:latin typeface="Calibri" pitchFamily="34" charset="0"/>
            </a:endParaRPr>
          </a:p>
        </p:txBody>
      </p:sp>
      <p:sp>
        <p:nvSpPr>
          <p:cNvPr id="21506" name="TextBox 45"/>
          <p:cNvSpPr txBox="1">
            <a:spLocks noChangeArrowheads="1"/>
          </p:cNvSpPr>
          <p:nvPr/>
        </p:nvSpPr>
        <p:spPr bwMode="auto">
          <a:xfrm>
            <a:off x="5699125" y="2717800"/>
            <a:ext cx="47990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Calibri" pitchFamily="34" charset="0"/>
              </a:rPr>
              <a:t>Виявлення потреб ВПО, аналіз можливостей приймаючої громади.</a:t>
            </a:r>
            <a:endParaRPr lang="ru-RU">
              <a:latin typeface="Calibri" pitchFamily="34" charset="0"/>
            </a:endParaRPr>
          </a:p>
        </p:txBody>
      </p:sp>
      <p:sp>
        <p:nvSpPr>
          <p:cNvPr id="21507" name="Прямоугольник 47"/>
          <p:cNvSpPr>
            <a:spLocks noChangeArrowheads="1"/>
          </p:cNvSpPr>
          <p:nvPr/>
        </p:nvSpPr>
        <p:spPr bwMode="auto">
          <a:xfrm>
            <a:off x="3271838" y="3875088"/>
            <a:ext cx="34464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1C3551"/>
                </a:solidFill>
                <a:latin typeface="Calibri" pitchFamily="34" charset="0"/>
              </a:rPr>
              <a:t>СТРАТЕГІЧНА СЕСІЯ </a:t>
            </a:r>
            <a:r>
              <a:rPr lang="en-US" sz="2400" b="1">
                <a:solidFill>
                  <a:srgbClr val="1C3551"/>
                </a:solidFill>
                <a:latin typeface="Calibri" pitchFamily="34" charset="0"/>
              </a:rPr>
              <a:t># </a:t>
            </a:r>
            <a:r>
              <a:rPr lang="uk-UA" sz="3200" b="1">
                <a:solidFill>
                  <a:srgbClr val="DC2B1C"/>
                </a:solidFill>
                <a:latin typeface="Calibri" pitchFamily="34" charset="0"/>
              </a:rPr>
              <a:t>2</a:t>
            </a:r>
            <a:endParaRPr lang="ru-RU" sz="3200" b="1">
              <a:solidFill>
                <a:srgbClr val="DC2B1C"/>
              </a:solidFill>
              <a:latin typeface="Calibri" pitchFamily="34" charset="0"/>
            </a:endParaRPr>
          </a:p>
        </p:txBody>
      </p:sp>
      <p:sp>
        <p:nvSpPr>
          <p:cNvPr id="21508" name="TextBox 48"/>
          <p:cNvSpPr txBox="1">
            <a:spLocks noChangeArrowheads="1"/>
          </p:cNvSpPr>
          <p:nvPr/>
        </p:nvSpPr>
        <p:spPr bwMode="auto">
          <a:xfrm>
            <a:off x="6746875" y="4489450"/>
            <a:ext cx="5119688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Calibri" pitchFamily="34" charset="0"/>
              </a:rPr>
              <a:t>Розробка «Проєкту </a:t>
            </a:r>
            <a:r>
              <a:rPr lang="ru-RU">
                <a:latin typeface="Calibri" pitchFamily="34" charset="0"/>
              </a:rPr>
              <a:t>міської цільової програми інтеграції ВПО у Рівненську міську територіальну громаду»</a:t>
            </a:r>
            <a:r>
              <a:rPr lang="uk-UA">
                <a:latin typeface="Calibri" pitchFamily="34" charset="0"/>
              </a:rPr>
              <a:t>.</a:t>
            </a:r>
            <a:endParaRPr lang="ru-RU">
              <a:latin typeface="Calibri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8834511" y="5539128"/>
            <a:ext cx="3371555" cy="1332940"/>
          </a:xfrm>
          <a:prstGeom prst="rect">
            <a:avLst/>
          </a:prstGeom>
        </p:spPr>
      </p:pic>
      <p:sp>
        <p:nvSpPr>
          <p:cNvPr id="21511" name="Прямоугольник 42"/>
          <p:cNvSpPr>
            <a:spLocks noChangeArrowheads="1"/>
          </p:cNvSpPr>
          <p:nvPr/>
        </p:nvSpPr>
        <p:spPr bwMode="auto">
          <a:xfrm>
            <a:off x="4567238" y="1092200"/>
            <a:ext cx="3090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1C3551"/>
                </a:solidFill>
                <a:latin typeface="Calibri" pitchFamily="34" charset="0"/>
              </a:rPr>
              <a:t>ЯК ЦЕ ВІДБУВАЛОСЯ</a:t>
            </a:r>
          </a:p>
        </p:txBody>
      </p:sp>
      <p:pic>
        <p:nvPicPr>
          <p:cNvPr id="32" name="Рисунок 3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1850" y="1709738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6313" y="1709738"/>
            <a:ext cx="4799012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2300" y="1709738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95863" y="1709738"/>
            <a:ext cx="4799012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6088" y="1709738"/>
            <a:ext cx="4799012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48288" y="1709738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22075" y="1709738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8513" y="1709738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82525" y="1709738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Рисунок 4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08738" y="1709738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Рисунок 4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36538" y="1709738"/>
            <a:ext cx="4799012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Рисунок 5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668063" y="1709738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Рисунок 5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015638" y="1709738"/>
            <a:ext cx="4799012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25" name="Рисунок 3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73038" y="3319463"/>
            <a:ext cx="3444876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528" name="TextBox 27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8834511" y="5539128"/>
            <a:ext cx="3371555" cy="1332940"/>
          </a:xfrm>
          <a:prstGeom prst="rect">
            <a:avLst/>
          </a:prstGeom>
        </p:spPr>
      </p:pic>
      <p:sp>
        <p:nvSpPr>
          <p:cNvPr id="22531" name="Прямоугольник 20"/>
          <p:cNvSpPr>
            <a:spLocks noChangeArrowheads="1"/>
          </p:cNvSpPr>
          <p:nvPr/>
        </p:nvSpPr>
        <p:spPr bwMode="auto">
          <a:xfrm>
            <a:off x="4567238" y="1092200"/>
            <a:ext cx="3090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1C3551"/>
                </a:solidFill>
                <a:latin typeface="Calibri" pitchFamily="34" charset="0"/>
              </a:rPr>
              <a:t>ЯК ЦЕ ВІДБУВАЛОСЯ</a:t>
            </a:r>
          </a:p>
        </p:txBody>
      </p:sp>
      <p:pic>
        <p:nvPicPr>
          <p:cNvPr id="23" name="Рисунок 2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7913" y="2124075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426638" y="2124075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292750" y="2124075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23388" y="2124075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725013" y="2124075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157275" y="2124075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0589538" y="2124075"/>
            <a:ext cx="4799013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4858900" y="2124075"/>
            <a:ext cx="4799012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Рисунок 3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1994375" y="2124075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0562113" y="2124075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9128263" y="2124075"/>
            <a:ext cx="4799013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455650" y="2124075"/>
            <a:ext cx="4800600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9825" y="2124075"/>
            <a:ext cx="4799013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45" name="Рисунок 3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73038" y="3319463"/>
            <a:ext cx="3444876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548" name="TextBox 25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879475"/>
            <a:ext cx="12225338" cy="34925"/>
          </a:xfrm>
          <a:prstGeom prst="rect">
            <a:avLst/>
          </a:prstGeom>
          <a:solidFill>
            <a:srgbClr val="1C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554" name="TextBox 8"/>
          <p:cNvSpPr txBox="1">
            <a:spLocks noChangeArrowheads="1"/>
          </p:cNvSpPr>
          <p:nvPr/>
        </p:nvSpPr>
        <p:spPr bwMode="auto">
          <a:xfrm>
            <a:off x="4875213" y="3001963"/>
            <a:ext cx="63420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Calibri" pitchFamily="34" charset="0"/>
              </a:rPr>
              <a:t>Результатом діяльності Координаційної ради ВПО впродовж квітня – червня 2024 року став «Проєкт міської цільової програми інтеграції ВПО у Рівненську міську територіальну громаду», що є одним із заходів виконання операційного плану Стратегії Координаційної ради ВПО, затвердженої виконавчим комітетом Рівненської міської ради.</a:t>
            </a:r>
          </a:p>
        </p:txBody>
      </p:sp>
      <p:sp>
        <p:nvSpPr>
          <p:cNvPr id="23555" name="Прямоугольник 10"/>
          <p:cNvSpPr>
            <a:spLocks noChangeArrowheads="1"/>
          </p:cNvSpPr>
          <p:nvPr/>
        </p:nvSpPr>
        <p:spPr bwMode="auto">
          <a:xfrm>
            <a:off x="3621088" y="1054100"/>
            <a:ext cx="4949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1C3551"/>
                </a:solidFill>
                <a:latin typeface="Calibri" pitchFamily="34" charset="0"/>
              </a:rPr>
              <a:t>ПРЕЗЕНТАЦІЯ ЦІЛЬОВОЇ ПРОГРАМИ</a:t>
            </a:r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  <a:ext uri="{96DAC541-7B7A-43D3-8B79-37D633B846F1}"/>
            </a:extLst>
          </a:blip>
          <a:stretch>
            <a:fillRect/>
          </a:stretch>
        </p:blipFill>
        <p:spPr>
          <a:xfrm>
            <a:off x="8834511" y="5539128"/>
            <a:ext cx="3371555" cy="13329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8" y="1801813"/>
            <a:ext cx="3384550" cy="451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9400" y="165100"/>
            <a:ext cx="54768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0613" y="134938"/>
            <a:ext cx="576262" cy="6334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560" name="TextBox 13"/>
          <p:cNvSpPr txBox="1">
            <a:spLocks noChangeArrowheads="1"/>
          </p:cNvSpPr>
          <p:nvPr/>
        </p:nvSpPr>
        <p:spPr bwMode="auto">
          <a:xfrm>
            <a:off x="1725613" y="165100"/>
            <a:ext cx="677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ЗВІТ КООРДИНАЦІЙНОЇ РАДИ З ПИТАНЬ ВПО ПРИ ВИКОНАВЧОМУ</a:t>
            </a:r>
          </a:p>
          <a:p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КОМІТЕТІ РІВНЕНСЬКОЇ МІСЬКОЇ РАДИ </a:t>
            </a:r>
            <a:r>
              <a:rPr lang="ru-RU" b="1">
                <a:solidFill>
                  <a:srgbClr val="1C3551"/>
                </a:solidFill>
                <a:latin typeface="Calibri" pitchFamily="34" charset="0"/>
              </a:rPr>
              <a:t>З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А </a:t>
            </a:r>
            <a:r>
              <a:rPr lang="uk-UA" b="1">
                <a:solidFill>
                  <a:srgbClr val="DC2B1C"/>
                </a:solidFill>
                <a:latin typeface="Calibri" pitchFamily="34" charset="0"/>
              </a:rPr>
              <a:t>2024</a:t>
            </a:r>
            <a:r>
              <a:rPr lang="uk-UA" b="1">
                <a:solidFill>
                  <a:srgbClr val="1C3551"/>
                </a:solidFill>
                <a:latin typeface="Calibri" pitchFamily="34" charset="0"/>
              </a:rPr>
              <a:t> РІК</a:t>
            </a:r>
            <a:endParaRPr lang="ru-RU" b="1">
              <a:solidFill>
                <a:srgbClr val="1C355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1195</Words>
  <Application>Microsoft Office PowerPoint</Application>
  <PresentationFormat>Произвольный</PresentationFormat>
  <Paragraphs>133</Paragraphs>
  <Slides>16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Calibri</vt:lpstr>
      <vt:lpstr>Arial</vt:lpstr>
      <vt:lpstr>Calibri Light</vt:lpstr>
      <vt:lpstr>Arial Black</vt:lpstr>
      <vt:lpstr>Courier New</vt:lpstr>
      <vt:lpstr>Wingdings</vt:lpstr>
      <vt:lpstr>Тема Office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Никиша Геннадий Александрович</dc:creator>
  <cp:lastModifiedBy>Admin</cp:lastModifiedBy>
  <cp:revision>82</cp:revision>
  <dcterms:created xsi:type="dcterms:W3CDTF">2024-12-24T11:27:11Z</dcterms:created>
  <dcterms:modified xsi:type="dcterms:W3CDTF">2025-10-03T06:37:26Z</dcterms:modified>
</cp:coreProperties>
</file>